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0"/>
  </p:notesMasterIdLst>
  <p:sldIdLst>
    <p:sldId id="278" r:id="rId2"/>
    <p:sldId id="301" r:id="rId3"/>
    <p:sldId id="279" r:id="rId4"/>
    <p:sldId id="302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6" r:id="rId19"/>
    <p:sldId id="299" r:id="rId20"/>
    <p:sldId id="297" r:id="rId21"/>
    <p:sldId id="298" r:id="rId22"/>
    <p:sldId id="300" r:id="rId23"/>
    <p:sldId id="303" r:id="rId24"/>
    <p:sldId id="309" r:id="rId25"/>
    <p:sldId id="304" r:id="rId26"/>
    <p:sldId id="305" r:id="rId27"/>
    <p:sldId id="306" r:id="rId28"/>
    <p:sldId id="30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6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12" Type="http://schemas.openxmlformats.org/officeDocument/2006/relationships/image" Target="../media/image105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104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Relationship Id="rId14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051400-BCF8-4969-9351-A52341A31186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E760F7-9318-4E7D-BBF1-022B3B07E8E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32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FEC3F5-999F-4D59-9570-1B51EECCDD86}" type="slidenum">
              <a:rPr lang="en-US" altLang="sr-Latn-RS" smtClean="0"/>
              <a:pPr/>
              <a:t>20</a:t>
            </a:fld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94914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61B6-9518-476A-8453-4F18CBB323C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226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41C1-37B8-4DEB-A9DA-5788334456F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308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745F-DE6D-466A-9632-E02DDA0436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981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782F-77A8-474C-8AB3-7D76580A067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344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173-DB50-41D8-8A87-D5EA8B375F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6519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4EB3-02D4-4637-8983-A71C0BBA385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212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DC96-0D2C-4F6D-9D90-AC93DA33BC6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771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B2D8-283C-4580-81F0-FE7617C3802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9165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D0B9E-78BA-4459-8F4A-DEB32EB5920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2087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2042-E0F1-48A9-BBC1-14CB2D80227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6159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FA7B-9491-4A55-8844-82AC5C08F9D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74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0DE3268-2B6C-4FAB-94D2-2848CCC461B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0" r:id="rId2"/>
    <p:sldLayoutId id="2147484018" r:id="rId3"/>
    <p:sldLayoutId id="2147484011" r:id="rId4"/>
    <p:sldLayoutId id="2147484012" r:id="rId5"/>
    <p:sldLayoutId id="2147484013" r:id="rId6"/>
    <p:sldLayoutId id="2147484014" r:id="rId7"/>
    <p:sldLayoutId id="2147484019" r:id="rId8"/>
    <p:sldLayoutId id="2147484020" r:id="rId9"/>
    <p:sldLayoutId id="2147484015" r:id="rId10"/>
    <p:sldLayoutId id="21474840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71.w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7.wmf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image" Target="../media/image72.wmf"/><Relationship Id="rId10" Type="http://schemas.openxmlformats.org/officeDocument/2006/relationships/image" Target="../media/image66.wmf"/><Relationship Id="rId19" Type="http://schemas.openxmlformats.org/officeDocument/2006/relationships/image" Target="../media/image70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8.wmf"/><Relationship Id="rId22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6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5.wmf"/><Relationship Id="rId3" Type="http://schemas.openxmlformats.org/officeDocument/2006/relationships/image" Target="../media/image86.pn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87.wmf"/><Relationship Id="rId10" Type="http://schemas.openxmlformats.org/officeDocument/2006/relationships/image" Target="../media/image89.wmf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9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01.wmf"/><Relationship Id="rId26" Type="http://schemas.openxmlformats.org/officeDocument/2006/relationships/image" Target="../media/image105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104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106.wmf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99.wmf"/><Relationship Id="rId22" Type="http://schemas.openxmlformats.org/officeDocument/2006/relationships/image" Target="../media/image103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10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13.png"/><Relationship Id="rId4" Type="http://schemas.openxmlformats.org/officeDocument/2006/relationships/image" Target="../media/image1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7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26.wmf"/><Relationship Id="rId3" Type="http://schemas.openxmlformats.org/officeDocument/2006/relationships/image" Target="../media/image128.png"/><Relationship Id="rId7" Type="http://schemas.openxmlformats.org/officeDocument/2006/relationships/image" Target="../media/image121.wmf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4.bin"/><Relationship Id="rId5" Type="http://schemas.openxmlformats.org/officeDocument/2006/relationships/image" Target="../media/image120.wmf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129.png"/><Relationship Id="rId19" Type="http://schemas.openxmlformats.org/officeDocument/2006/relationships/oleObject" Target="../embeddings/oleObject88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22.wmf"/><Relationship Id="rId14" Type="http://schemas.openxmlformats.org/officeDocument/2006/relationships/image" Target="../media/image12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image" Target="../media/image141.pn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45.png"/><Relationship Id="rId5" Type="http://schemas.openxmlformats.org/officeDocument/2006/relationships/image" Target="../media/image139.wmf"/><Relationship Id="rId10" Type="http://schemas.openxmlformats.org/officeDocument/2006/relationships/image" Target="../media/image144.png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8.png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9.png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40.png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5.wmf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395288" y="28575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>
                <a:solidFill>
                  <a:srgbClr val="FF0000"/>
                </a:solidFill>
              </a:rPr>
              <a:t>Teoretske osnove tehnologije plasti</a:t>
            </a:r>
            <a:r>
              <a:rPr lang="hr-HR" altLang="sr-Latn-RS" sz="2400" b="1">
                <a:solidFill>
                  <a:srgbClr val="FF0000"/>
                </a:solidFill>
              </a:rPr>
              <a:t>čnog deformisanja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63" y="1714500"/>
            <a:ext cx="6373812" cy="203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 err="1">
                <a:latin typeface="Arial" charset="0"/>
              </a:rPr>
              <a:t>Osnovne</a:t>
            </a:r>
            <a:r>
              <a:rPr lang="en-US" b="1" i="1" dirty="0">
                <a:latin typeface="Arial" charset="0"/>
              </a:rPr>
              <a:t> </a:t>
            </a:r>
            <a:r>
              <a:rPr lang="en-US" b="1" i="1" dirty="0" err="1">
                <a:latin typeface="Arial" charset="0"/>
              </a:rPr>
              <a:t>hipoteze</a:t>
            </a:r>
            <a:r>
              <a:rPr lang="en-US" b="1" i="1" dirty="0">
                <a:latin typeface="Arial" charset="0"/>
              </a:rPr>
              <a:t> TPD:</a:t>
            </a: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Hipoteza</a:t>
            </a:r>
            <a:r>
              <a:rPr lang="en-US" dirty="0">
                <a:latin typeface="Arial" charset="0"/>
              </a:rPr>
              <a:t> o </a:t>
            </a:r>
            <a:r>
              <a:rPr lang="en-US" dirty="0" err="1">
                <a:latin typeface="Arial" charset="0"/>
              </a:rPr>
              <a:t>homogenosti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elastično-plastičnog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tela</a:t>
            </a:r>
            <a:endParaRPr lang="en-US" dirty="0">
              <a:latin typeface="Arial" charset="0"/>
            </a:endParaRP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Hipoteza</a:t>
            </a:r>
            <a:r>
              <a:rPr lang="en-US" dirty="0">
                <a:latin typeface="Arial" charset="0"/>
              </a:rPr>
              <a:t> o </a:t>
            </a:r>
            <a:r>
              <a:rPr lang="en-US" dirty="0" err="1">
                <a:latin typeface="Arial" charset="0"/>
              </a:rPr>
              <a:t>prirodnom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naponskom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stanju</a:t>
            </a:r>
            <a:endParaRPr lang="en-US" dirty="0">
              <a:latin typeface="Arial" charset="0"/>
            </a:endParaRP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Hipoteza</a:t>
            </a:r>
            <a:r>
              <a:rPr lang="en-US" dirty="0">
                <a:latin typeface="Arial" charset="0"/>
              </a:rPr>
              <a:t> o </a:t>
            </a:r>
            <a:r>
              <a:rPr lang="en-US" dirty="0" err="1">
                <a:latin typeface="Arial" charset="0"/>
              </a:rPr>
              <a:t>izotropnosti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strukture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materijala</a:t>
            </a:r>
            <a:endParaRPr lang="en-US" dirty="0">
              <a:latin typeface="Arial" charset="0"/>
            </a:endParaRP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Hipoteza</a:t>
            </a:r>
            <a:r>
              <a:rPr lang="en-US" dirty="0">
                <a:latin typeface="Arial" charset="0"/>
              </a:rPr>
              <a:t> o </a:t>
            </a:r>
            <a:r>
              <a:rPr lang="en-US" dirty="0" err="1">
                <a:latin typeface="Arial" charset="0"/>
              </a:rPr>
              <a:t>idealizaciji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elastičnih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plastičnih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svojstava</a:t>
            </a:r>
            <a:endParaRPr lang="en-US" dirty="0">
              <a:latin typeface="Arial" charset="0"/>
            </a:endParaRP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Zanemarivanje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elastičnih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deformacija</a:t>
            </a:r>
            <a:r>
              <a:rPr lang="en-US" dirty="0">
                <a:latin typeface="Arial" charset="0"/>
              </a:rPr>
              <a:t> – </a:t>
            </a:r>
            <a:r>
              <a:rPr lang="en-US" dirty="0" err="1">
                <a:latin typeface="Arial" charset="0"/>
              </a:rPr>
              <a:t>kruta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plastičnost</a:t>
            </a:r>
            <a:endParaRPr lang="en-US" dirty="0">
              <a:latin typeface="Arial" charset="0"/>
            </a:endParaRPr>
          </a:p>
          <a:p>
            <a:pPr marL="452438" indent="-269875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</a:rPr>
              <a:t>Konstantnost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zapremine</a:t>
            </a:r>
            <a:endParaRPr lang="en-US" dirty="0">
              <a:latin typeface="Arial" charset="0"/>
            </a:endParaRPr>
          </a:p>
        </p:txBody>
      </p:sp>
      <p:pic>
        <p:nvPicPr>
          <p:cNvPr id="7172" name="Picture 8" descr="Idealizacija elast-plast svoj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57625"/>
            <a:ext cx="46450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4714875" y="5429250"/>
            <a:ext cx="3786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sr-Latn-RS" sz="1200"/>
              <a:t>idealno elastičan materijal, </a:t>
            </a:r>
          </a:p>
          <a:p>
            <a:pPr>
              <a:buFontTx/>
              <a:buAutoNum type="alphaLcParenR"/>
            </a:pPr>
            <a:r>
              <a:rPr lang="en-US" altLang="sr-Latn-RS" sz="1200"/>
              <a:t>idealno plastičan materijal</a:t>
            </a:r>
          </a:p>
          <a:p>
            <a:pPr>
              <a:buFontTx/>
              <a:buAutoNum type="alphaLcParenR"/>
            </a:pPr>
            <a:r>
              <a:rPr lang="en-US" altLang="sr-Latn-RS" sz="1200"/>
              <a:t>idealno elastično-plastičan materijal</a:t>
            </a:r>
          </a:p>
          <a:p>
            <a:pPr>
              <a:buFontTx/>
              <a:buAutoNum type="alphaLcParenR"/>
            </a:pPr>
            <a:r>
              <a:rPr lang="en-US" altLang="sr-Latn-RS" sz="1200"/>
              <a:t>materijal s linearnim ojačavanjem</a:t>
            </a:r>
          </a:p>
          <a:p>
            <a:pPr>
              <a:buFontTx/>
              <a:buAutoNum type="alphaLcParenR"/>
            </a:pPr>
            <a:r>
              <a:rPr lang="en-US" altLang="sr-Latn-RS" sz="1200"/>
              <a:t>elastično-plastično telo s linearnim ojačavanjem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71500" y="928688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Parametri procesa deformisanja </a:t>
            </a:r>
            <a:r>
              <a:rPr lang="en-US" altLang="sr-Latn-RS"/>
              <a:t>(naponi, deformacije, deformaciona sila i deformacioni rad)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428875" y="285750"/>
            <a:ext cx="423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2400" b="1"/>
              <a:t>Hladno i toplo deformisanje</a:t>
            </a:r>
            <a:endParaRPr lang="en-US" altLang="sr-Latn-RS" sz="2400" b="1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28625" y="1214438"/>
            <a:ext cx="34290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hr-HR" altLang="sr-Latn-RS">
                <a:cs typeface="Times New Roman" panose="02020603050405020304" pitchFamily="18" charset="0"/>
              </a:rPr>
              <a:t>hladn</a:t>
            </a:r>
            <a:r>
              <a:rPr lang="en-US" altLang="sr-Latn-RS">
                <a:cs typeface="Times New Roman" panose="02020603050405020304" pitchFamily="18" charset="0"/>
              </a:rPr>
              <a:t>a</a:t>
            </a:r>
            <a:r>
              <a:rPr lang="hr-HR" altLang="sr-Latn-RS">
                <a:cs typeface="Times New Roman" panose="02020603050405020304" pitchFamily="18" charset="0"/>
              </a:rPr>
              <a:t> obrad</a:t>
            </a:r>
            <a:r>
              <a:rPr lang="en-US" altLang="sr-Latn-RS">
                <a:cs typeface="Times New Roman" panose="02020603050405020304" pitchFamily="18" charset="0"/>
              </a:rPr>
              <a:t>a </a:t>
            </a:r>
          </a:p>
          <a:p>
            <a:pPr algn="just">
              <a:spcBef>
                <a:spcPts val="600"/>
              </a:spcBef>
            </a:pPr>
            <a:r>
              <a:rPr lang="hr-HR" altLang="sr-Latn-RS"/>
              <a:t>(</a:t>
            </a:r>
            <a:r>
              <a:rPr lang="hr-HR" altLang="sr-Latn-RS" i="1"/>
              <a:t>T</a:t>
            </a:r>
            <a:r>
              <a:rPr lang="hr-HR" altLang="sr-Latn-RS" i="1" baseline="-25000"/>
              <a:t>hl</a:t>
            </a:r>
            <a:r>
              <a:rPr lang="hr-HR" altLang="sr-Latn-RS" i="1"/>
              <a:t> </a:t>
            </a:r>
            <a:r>
              <a:rPr lang="en-US" altLang="sr-Latn-RS" i="1"/>
              <a:t>&lt; T</a:t>
            </a:r>
            <a:r>
              <a:rPr lang="en-US" altLang="sr-Latn-RS" i="1" baseline="-25000"/>
              <a:t>r</a:t>
            </a:r>
            <a:r>
              <a:rPr lang="en-US" altLang="sr-Latn-RS"/>
              <a:t>)</a:t>
            </a:r>
          </a:p>
          <a:p>
            <a:pPr algn="just"/>
            <a:r>
              <a:rPr lang="en-US" altLang="sr-Latn-RS"/>
              <a:t> </a:t>
            </a:r>
          </a:p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hr-HR" altLang="sr-Latn-RS">
                <a:cs typeface="Times New Roman" panose="02020603050405020304" pitchFamily="18" charset="0"/>
              </a:rPr>
              <a:t>topl</a:t>
            </a:r>
            <a:r>
              <a:rPr lang="en-US" altLang="sr-Latn-RS">
                <a:cs typeface="Times New Roman" panose="02020603050405020304" pitchFamily="18" charset="0"/>
              </a:rPr>
              <a:t>a</a:t>
            </a:r>
            <a:r>
              <a:rPr lang="hr-HR" altLang="sr-Latn-RS">
                <a:cs typeface="Times New Roman" panose="02020603050405020304" pitchFamily="18" charset="0"/>
              </a:rPr>
              <a:t> obrad</a:t>
            </a:r>
            <a:r>
              <a:rPr lang="en-US" altLang="sr-Latn-RS">
                <a:cs typeface="Times New Roman" panose="02020603050405020304" pitchFamily="18" charset="0"/>
              </a:rPr>
              <a:t>a </a:t>
            </a:r>
          </a:p>
          <a:p>
            <a:pPr algn="just">
              <a:spcBef>
                <a:spcPts val="600"/>
              </a:spcBef>
            </a:pPr>
            <a:r>
              <a:rPr lang="hr-HR" altLang="sr-Latn-RS"/>
              <a:t>(</a:t>
            </a:r>
            <a:r>
              <a:rPr lang="hr-HR" altLang="sr-Latn-RS" i="1"/>
              <a:t>T</a:t>
            </a:r>
            <a:r>
              <a:rPr lang="hr-HR" altLang="sr-Latn-RS" i="1" baseline="-25000"/>
              <a:t>toplo </a:t>
            </a:r>
            <a:r>
              <a:rPr lang="en-US" altLang="sr-Latn-RS" i="1"/>
              <a:t>&gt;T</a:t>
            </a:r>
            <a:r>
              <a:rPr lang="en-US" altLang="sr-Latn-RS" i="1" baseline="-25000"/>
              <a:t>r</a:t>
            </a:r>
            <a:r>
              <a:rPr lang="en-US" altLang="sr-Latn-RS" i="1"/>
              <a:t> ili </a:t>
            </a:r>
            <a:r>
              <a:rPr lang="hr-HR" altLang="sr-Latn-RS" i="1"/>
              <a:t>T</a:t>
            </a:r>
            <a:r>
              <a:rPr lang="hr-HR" altLang="sr-Latn-RS" i="1" baseline="-25000"/>
              <a:t>toplo</a:t>
            </a:r>
            <a:r>
              <a:rPr lang="hr-HR" altLang="sr-Latn-RS" i="1"/>
              <a:t> </a:t>
            </a:r>
            <a:r>
              <a:rPr lang="en-US" altLang="sr-Latn-RS" i="1"/>
              <a:t>&gt; 0,65 T</a:t>
            </a:r>
            <a:r>
              <a:rPr lang="en-US" altLang="sr-Latn-RS" i="1" baseline="-25000"/>
              <a:t>t</a:t>
            </a:r>
            <a:r>
              <a:rPr lang="en-US" altLang="sr-Latn-RS"/>
              <a:t> )</a:t>
            </a:r>
            <a:endParaRPr lang="en-US" altLang="sr-Latn-RS">
              <a:cs typeface="Times New Roman" panose="02020603050405020304" pitchFamily="18" charset="0"/>
            </a:endParaRPr>
          </a:p>
          <a:p>
            <a:pPr algn="just"/>
            <a:endParaRPr lang="en-US" altLang="sr-Latn-RS"/>
          </a:p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hr-HR" altLang="sr-Latn-RS">
                <a:cs typeface="Times New Roman" panose="02020603050405020304" pitchFamily="18" charset="0"/>
              </a:rPr>
              <a:t>polutopl</a:t>
            </a:r>
            <a:r>
              <a:rPr lang="en-US" altLang="sr-Latn-RS">
                <a:cs typeface="Times New Roman" panose="02020603050405020304" pitchFamily="18" charset="0"/>
              </a:rPr>
              <a:t>a</a:t>
            </a:r>
            <a:r>
              <a:rPr lang="hr-HR" altLang="sr-Latn-RS">
                <a:cs typeface="Times New Roman" panose="02020603050405020304" pitchFamily="18" charset="0"/>
              </a:rPr>
              <a:t> obrad</a:t>
            </a:r>
            <a:r>
              <a:rPr lang="en-US" altLang="sr-Latn-RS">
                <a:cs typeface="Times New Roman" panose="02020603050405020304" pitchFamily="18" charset="0"/>
              </a:rPr>
              <a:t>a</a:t>
            </a:r>
          </a:p>
          <a:p>
            <a:pPr algn="just"/>
            <a:r>
              <a:rPr lang="en-US" altLang="sr-Latn-RS"/>
              <a:t> ( za </a:t>
            </a:r>
            <a:r>
              <a:rPr lang="sr-Latn-CS" altLang="sr-Latn-RS"/>
              <a:t>čelik </a:t>
            </a:r>
            <a:r>
              <a:rPr lang="en-US" altLang="sr-Latn-RS"/>
              <a:t>450 i 700</a:t>
            </a:r>
            <a:r>
              <a:rPr lang="en-US" altLang="sr-Latn-RS" baseline="30000"/>
              <a:t>o</a:t>
            </a:r>
            <a:r>
              <a:rPr lang="en-US" altLang="sr-Latn-RS"/>
              <a:t>C</a:t>
            </a:r>
            <a:r>
              <a:rPr lang="sr-Latn-CS" altLang="sr-Latn-RS"/>
              <a:t>)</a:t>
            </a:r>
            <a:endParaRPr lang="hr-HR" altLang="sr-Latn-RS"/>
          </a:p>
        </p:txBody>
      </p:sp>
      <p:pic>
        <p:nvPicPr>
          <p:cNvPr id="16388" name="Picture 2" descr="Zavisnost mehanickih osobina od step deform-nacrt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071563"/>
            <a:ext cx="35226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4875" y="4572000"/>
          <a:ext cx="3976688" cy="1073152"/>
        </p:xfrm>
        <a:graphic>
          <a:graphicData uri="http://schemas.openxmlformats.org/drawingml/2006/table">
            <a:tbl>
              <a:tblPr/>
              <a:tblGrid>
                <a:gridCol w="765175"/>
                <a:gridCol w="1331913"/>
                <a:gridCol w="1046162"/>
                <a:gridCol w="833438"/>
              </a:tblGrid>
              <a:tr h="26828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 [C]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 [C]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volftam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aluminijum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gvožđe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kalaj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ispod 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mesing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olovo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ispod 0</a:t>
                      </a:r>
                      <a:r>
                        <a:rPr kumimoji="0" lang="hr-HR" altLang="sr-Latn-R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hr-HR" altLang="sr-Latn-R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541713" y="285750"/>
            <a:ext cx="210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2400" b="1"/>
              <a:t>Krive tečenja</a:t>
            </a:r>
            <a:endParaRPr lang="en-US" altLang="sr-Latn-RS" sz="2400" b="1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07950" y="912813"/>
            <a:ext cx="87153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Napon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tečenja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b="1" dirty="0">
                <a:latin typeface="Arial" charset="0"/>
              </a:rPr>
              <a:t>K</a:t>
            </a:r>
            <a:r>
              <a:rPr lang="en-US" sz="1600" dirty="0">
                <a:latin typeface="Arial" charset="0"/>
              </a:rPr>
              <a:t>) </a:t>
            </a:r>
            <a:r>
              <a:rPr lang="en-US" sz="1600" dirty="0" err="1">
                <a:latin typeface="Arial" charset="0"/>
              </a:rPr>
              <a:t>predstavlja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vrednost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normalnog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napona</a:t>
            </a:r>
            <a:r>
              <a:rPr lang="en-US" sz="1600" dirty="0">
                <a:latin typeface="Arial" charset="0"/>
              </a:rPr>
              <a:t> u </a:t>
            </a:r>
            <a:r>
              <a:rPr lang="en-US" sz="1600" dirty="0" err="1">
                <a:latin typeface="Arial" charset="0"/>
              </a:rPr>
              <a:t>trenutku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pojave</a:t>
            </a:r>
            <a:r>
              <a:rPr lang="en-US" sz="1600" dirty="0">
                <a:latin typeface="Arial" charset="0"/>
              </a:rPr>
              <a:t>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  </a:t>
            </a:r>
            <a:r>
              <a:rPr lang="en-US" sz="1600" dirty="0" err="1">
                <a:latin typeface="Arial" charset="0"/>
              </a:rPr>
              <a:t>plastične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deformacije</a:t>
            </a:r>
            <a:r>
              <a:rPr lang="en-US" sz="1600" dirty="0">
                <a:latin typeface="Arial" charset="0"/>
              </a:rPr>
              <a:t>. </a:t>
            </a:r>
          </a:p>
          <a:p>
            <a:pPr marL="87313" indent="-87313">
              <a:buFont typeface="Arial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Kriva</a:t>
            </a:r>
            <a:r>
              <a:rPr lang="en-US" sz="1600" dirty="0">
                <a:latin typeface="Arial" charset="0"/>
              </a:rPr>
              <a:t> </a:t>
            </a:r>
            <a:r>
              <a:rPr lang="sr-Latn-CS" sz="1600" dirty="0">
                <a:latin typeface="Arial" charset="0"/>
              </a:rPr>
              <a:t>tečenja predstavlja funkcionalnu zavisnost napona tečenja</a:t>
            </a:r>
            <a:r>
              <a:rPr lang="en-US" sz="1600" dirty="0">
                <a:latin typeface="Arial" charset="0"/>
              </a:rPr>
              <a:t> (</a:t>
            </a:r>
            <a:r>
              <a:rPr lang="en-US" sz="1600" b="1" dirty="0">
                <a:latin typeface="Arial" charset="0"/>
              </a:rPr>
              <a:t>K</a:t>
            </a:r>
            <a:r>
              <a:rPr lang="en-US" sz="1600" dirty="0">
                <a:latin typeface="Arial" charset="0"/>
              </a:rPr>
              <a:t>)</a:t>
            </a:r>
            <a:r>
              <a:rPr lang="sr-Latn-CS" sz="1600" dirty="0">
                <a:latin typeface="Arial" charset="0"/>
              </a:rPr>
              <a:t> i stepena </a:t>
            </a:r>
            <a:br>
              <a:rPr lang="sr-Latn-CS" sz="1600" dirty="0">
                <a:latin typeface="Arial" charset="0"/>
              </a:rPr>
            </a:br>
            <a:r>
              <a:rPr lang="sr-Latn-CS" sz="1600" dirty="0">
                <a:latin typeface="Arial" charset="0"/>
              </a:rPr>
              <a:t>logaritamske deformacije </a:t>
            </a:r>
            <a:r>
              <a:rPr lang="en-US" sz="1600" dirty="0">
                <a:latin typeface="Arial" charset="0"/>
              </a:rPr>
              <a:t>(</a:t>
            </a:r>
            <a:r>
              <a:rPr lang="el-GR" sz="1600" b="1" dirty="0">
                <a:latin typeface="Arial" charset="0"/>
              </a:rPr>
              <a:t>φ</a:t>
            </a:r>
            <a:r>
              <a:rPr lang="en-US" sz="1600" dirty="0">
                <a:latin typeface="Arial" charset="0"/>
              </a:rPr>
              <a:t>). </a:t>
            </a:r>
            <a:r>
              <a:rPr lang="en-US" sz="1600" dirty="0" err="1">
                <a:latin typeface="Arial" charset="0"/>
              </a:rPr>
              <a:t>Kriva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tečenja</a:t>
            </a:r>
            <a:r>
              <a:rPr lang="en-US" sz="1600" dirty="0">
                <a:latin typeface="Arial" charset="0"/>
              </a:rPr>
              <a:t> </a:t>
            </a:r>
            <a:r>
              <a:rPr lang="sr-Latn-RS" sz="1600" dirty="0">
                <a:latin typeface="Arial" charset="0"/>
              </a:rPr>
              <a:t>zavisi od: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Arial" charset="0"/>
              </a:rPr>
              <a:t>vrste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materijala</a:t>
            </a:r>
            <a:endParaRPr lang="sr-Latn-RS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Arial" charset="0"/>
              </a:rPr>
              <a:t>polazne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strukture</a:t>
            </a:r>
            <a:r>
              <a:rPr lang="en-US" sz="1600" dirty="0">
                <a:latin typeface="Arial" charset="0"/>
              </a:rPr>
              <a:t>   </a:t>
            </a:r>
            <a:endParaRPr lang="sr-Latn-RS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Arial" charset="0"/>
              </a:rPr>
              <a:t>temperature </a:t>
            </a:r>
            <a:r>
              <a:rPr lang="en-US" sz="1600" dirty="0" err="1">
                <a:latin typeface="Arial" charset="0"/>
              </a:rPr>
              <a:t>obrade</a:t>
            </a:r>
            <a:r>
              <a:rPr lang="en-US" sz="1600" dirty="0">
                <a:latin typeface="Arial" charset="0"/>
              </a:rPr>
              <a:t> </a:t>
            </a:r>
            <a:endParaRPr lang="sr-Latn-RS" sz="1600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latin typeface="Arial" charset="0"/>
              </a:rPr>
              <a:t>brzine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deformacije</a:t>
            </a:r>
            <a:r>
              <a:rPr lang="sr-Latn-RS" sz="1600" dirty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7412" name="Picture 3" descr="Krive tecenja za raz m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073275"/>
            <a:ext cx="25511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Dijagrami K-fi iz Schul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216400"/>
            <a:ext cx="277653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20"/>
          <p:cNvGrpSpPr>
            <a:grpSpLocks/>
          </p:cNvGrpSpPr>
          <p:nvPr/>
        </p:nvGrpSpPr>
        <p:grpSpPr bwMode="auto">
          <a:xfrm>
            <a:off x="539750" y="3213100"/>
            <a:ext cx="4092575" cy="3390900"/>
            <a:chOff x="539750" y="260350"/>
            <a:chExt cx="4848225" cy="4276725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60350"/>
              <a:ext cx="4848225" cy="427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1288263" y="337620"/>
              <a:ext cx="3960812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r-HR" altLang="sr-Latn-RS" sz="1200" b="1"/>
                <a:t>Dijagram naprezanje - deformacija za meki čelik</a:t>
              </a:r>
              <a:endParaRPr lang="en-GB" altLang="sr-Latn-RS" sz="1200" b="1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233668" y="783209"/>
              <a:ext cx="1785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r-HR" altLang="sr-Latn-RS" sz="1000"/>
                <a:t>Stvarni dijagram </a:t>
              </a:r>
            </a:p>
            <a:p>
              <a:pPr algn="ctr"/>
              <a:r>
                <a:rPr lang="hr-HR" altLang="sr-Latn-RS" sz="1000"/>
                <a:t>naprezanje-deformacija</a:t>
              </a:r>
              <a:endParaRPr lang="en-GB" altLang="sr-Latn-RS" sz="1000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 rot="-5400000">
              <a:off x="-43656" y="1680603"/>
              <a:ext cx="1873250" cy="328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sz="1200" b="1"/>
                <a:t>Napon</a:t>
              </a:r>
              <a:endParaRPr lang="en-GB" altLang="sr-Latn-RS" sz="1200" b="1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339975" y="4005263"/>
              <a:ext cx="2089150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sz="1200" b="1"/>
                <a:t>Deformacija</a:t>
              </a:r>
              <a:endParaRPr lang="en-GB" altLang="sr-Latn-RS" sz="1200" b="1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196975" y="3689350"/>
              <a:ext cx="342900" cy="122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r-HR" altLang="sr-Latn-RS" sz="800" b="1"/>
                <a:t>Elast.</a:t>
              </a:r>
              <a:endParaRPr lang="en-GB" altLang="sr-Latn-RS" sz="800" b="1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619250" y="3500438"/>
              <a:ext cx="1512888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sz="800" b="1"/>
                <a:t>Plastična deformacija</a:t>
              </a:r>
              <a:endParaRPr lang="en-GB" altLang="sr-Latn-RS" sz="800" b="1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3348038" y="3500437"/>
              <a:ext cx="1295400" cy="271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hr-HR" altLang="sr-Latn-RS" sz="800" b="1"/>
                <a:t>Suženje preseka</a:t>
              </a:r>
              <a:endParaRPr lang="en-GB" altLang="sr-Latn-RS" sz="800" b="1"/>
            </a:p>
          </p:txBody>
        </p:sp>
        <p:pic>
          <p:nvPicPr>
            <p:cNvPr id="1742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4" t="26674" r="40433" b="42188"/>
            <a:stretch>
              <a:fillRect/>
            </a:stretch>
          </p:blipFill>
          <p:spPr bwMode="auto">
            <a:xfrm>
              <a:off x="2546350" y="1700213"/>
              <a:ext cx="442913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2" r="22510" b="65541"/>
            <a:stretch>
              <a:fillRect/>
            </a:stretch>
          </p:blipFill>
          <p:spPr bwMode="auto">
            <a:xfrm>
              <a:off x="3708400" y="1844675"/>
              <a:ext cx="431800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047875" y="285750"/>
            <a:ext cx="502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Metode određivanja krive tečenja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57188" y="1004888"/>
            <a:ext cx="3857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/>
              <a:t>ispitivanje zatezanjem 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/>
              <a:t>ispitivanje na pritisak (sabijanje)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/>
              <a:t>ispitivanje torzijom itd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286500" y="1928813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Nominalni napon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38" name="Object 3"/>
          <p:cNvGraphicFramePr>
            <a:graphicFrameLocks noChangeAspect="1"/>
          </p:cNvGraphicFramePr>
          <p:nvPr/>
        </p:nvGraphicFramePr>
        <p:xfrm>
          <a:off x="6665913" y="2389188"/>
          <a:ext cx="9286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3" imgW="444307" imgH="380835" progId="Equation.DSMT4">
                  <p:embed/>
                </p:oleObj>
              </mc:Choice>
              <mc:Fallback>
                <p:oleObj name="Equation" r:id="rId3" imgW="444307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2389188"/>
                        <a:ext cx="928687" cy="792162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67058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40" name="Object 5"/>
          <p:cNvGraphicFramePr>
            <a:graphicFrameLocks noChangeAspect="1"/>
          </p:cNvGraphicFramePr>
          <p:nvPr/>
        </p:nvGraphicFramePr>
        <p:xfrm>
          <a:off x="6651625" y="3282950"/>
          <a:ext cx="19859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5" imgW="1308100" imgH="381000" progId="Equation.DSMT4">
                  <p:embed/>
                </p:oleObj>
              </mc:Choice>
              <mc:Fallback>
                <p:oleObj name="Equation" r:id="rId5" imgW="13081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3282950"/>
                        <a:ext cx="19859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6427788" y="427355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Stvarni napon </a:t>
            </a: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43" name="Object 7"/>
          <p:cNvGraphicFramePr>
            <a:graphicFrameLocks noChangeAspect="1"/>
          </p:cNvGraphicFramePr>
          <p:nvPr/>
        </p:nvGraphicFramePr>
        <p:xfrm>
          <a:off x="6715125" y="4929188"/>
          <a:ext cx="1549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7" imgW="647419" imgH="342751" progId="Equation.DSMT4">
                  <p:embed/>
                </p:oleObj>
              </mc:Choice>
              <mc:Fallback>
                <p:oleObj name="Equation" r:id="rId7" imgW="647419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4929188"/>
                        <a:ext cx="1549400" cy="828675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642938" y="2143125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Ispitivanje zatezanjem</a:t>
            </a: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46" name="Object 9"/>
          <p:cNvGraphicFramePr>
            <a:graphicFrameLocks noChangeAspect="1"/>
          </p:cNvGraphicFramePr>
          <p:nvPr/>
        </p:nvGraphicFramePr>
        <p:xfrm>
          <a:off x="642938" y="5103813"/>
          <a:ext cx="1797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9" imgW="1269449" imgH="380835" progId="Equation.DSMT4">
                  <p:embed/>
                </p:oleObj>
              </mc:Choice>
              <mc:Fallback>
                <p:oleObj name="Equation" r:id="rId9" imgW="1269449" imgH="3808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103813"/>
                        <a:ext cx="17970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48" name="Object 11"/>
          <p:cNvGraphicFramePr>
            <a:graphicFrameLocks noChangeAspect="1"/>
          </p:cNvGraphicFramePr>
          <p:nvPr/>
        </p:nvGraphicFramePr>
        <p:xfrm>
          <a:off x="571500" y="5643563"/>
          <a:ext cx="2012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11" imgW="1422400" imgH="381000" progId="Equation.DSMT4">
                  <p:embed/>
                </p:oleObj>
              </mc:Choice>
              <mc:Fallback>
                <p:oleObj name="Equation" r:id="rId11" imgW="1422400" imgH="38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643563"/>
                        <a:ext cx="2012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50" name="Object 13"/>
          <p:cNvGraphicFramePr>
            <a:graphicFrameLocks noChangeAspect="1"/>
          </p:cNvGraphicFramePr>
          <p:nvPr/>
        </p:nvGraphicFramePr>
        <p:xfrm>
          <a:off x="642938" y="6175375"/>
          <a:ext cx="742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13" imgW="520474" imgH="380835" progId="Equation.DSMT4">
                  <p:embed/>
                </p:oleObj>
              </mc:Choice>
              <mc:Fallback>
                <p:oleObj name="Equation" r:id="rId13" imgW="520474" imgH="380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6175375"/>
                        <a:ext cx="742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e 21"/>
          <p:cNvSpPr/>
          <p:nvPr/>
        </p:nvSpPr>
        <p:spPr>
          <a:xfrm>
            <a:off x="2500313" y="5143500"/>
            <a:ext cx="428625" cy="1500188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4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8453" name="Object 15"/>
          <p:cNvGraphicFramePr>
            <a:graphicFrameLocks noChangeAspect="1"/>
          </p:cNvGraphicFramePr>
          <p:nvPr/>
        </p:nvGraphicFramePr>
        <p:xfrm>
          <a:off x="3429000" y="5500688"/>
          <a:ext cx="19843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15" imgW="672808" imgH="215806" progId="Equation.DSMT4">
                  <p:embed/>
                </p:oleObj>
              </mc:Choice>
              <mc:Fallback>
                <p:oleObj name="Equation" r:id="rId15" imgW="672808" imgH="21580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00688"/>
                        <a:ext cx="1984375" cy="642937"/>
                      </a:xfrm>
                      <a:prstGeom prst="rect">
                        <a:avLst/>
                      </a:prstGeom>
                      <a:solidFill>
                        <a:srgbClr val="FF0000">
                          <a:alpha val="7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pSp>
        <p:nvGrpSpPr>
          <p:cNvPr id="18455" name="Group 26"/>
          <p:cNvGrpSpPr>
            <a:grpSpLocks/>
          </p:cNvGrpSpPr>
          <p:nvPr/>
        </p:nvGrpSpPr>
        <p:grpSpPr bwMode="auto">
          <a:xfrm>
            <a:off x="285750" y="2714625"/>
            <a:ext cx="4872038" cy="2143125"/>
            <a:chOff x="428596" y="2643182"/>
            <a:chExt cx="4872038" cy="2143125"/>
          </a:xfrm>
        </p:grpSpPr>
        <p:pic>
          <p:nvPicPr>
            <p:cNvPr id="18458" name="Picture 2" descr="Dijagram zatezanja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2643182"/>
              <a:ext cx="4872038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59" name="Object 25"/>
            <p:cNvGraphicFramePr>
              <a:graphicFrameLocks noChangeAspect="1"/>
            </p:cNvGraphicFramePr>
            <p:nvPr/>
          </p:nvGraphicFramePr>
          <p:xfrm>
            <a:off x="2571736" y="3143248"/>
            <a:ext cx="623888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8" name="Equation" r:id="rId18" imgW="469696" imgH="190417" progId="Equation.DSMT4">
                    <p:embed/>
                  </p:oleObj>
                </mc:Choice>
                <mc:Fallback>
                  <p:oleObj name="Equation" r:id="rId18" imgW="469696" imgH="190417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1736" y="3143248"/>
                          <a:ext cx="623888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>
                                  <a:alpha val="67058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0" name="Object 26"/>
            <p:cNvGraphicFramePr>
              <a:graphicFrameLocks noChangeAspect="1"/>
            </p:cNvGraphicFramePr>
            <p:nvPr/>
          </p:nvGraphicFramePr>
          <p:xfrm>
            <a:off x="2428860" y="2643182"/>
            <a:ext cx="757237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9" name="Equation" r:id="rId20" imgW="571252" imgH="190417" progId="Equation.DSMT4">
                    <p:embed/>
                  </p:oleObj>
                </mc:Choice>
                <mc:Fallback>
                  <p:oleObj name="Equation" r:id="rId20" imgW="571252" imgH="190417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2643182"/>
                          <a:ext cx="757237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>
                                  <a:alpha val="67058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56" name="Object 27"/>
          <p:cNvGraphicFramePr>
            <a:graphicFrameLocks noChangeAspect="1"/>
          </p:cNvGraphicFramePr>
          <p:nvPr/>
        </p:nvGraphicFramePr>
        <p:xfrm>
          <a:off x="3500438" y="2071688"/>
          <a:ext cx="25590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22" imgW="1447800" imgH="381000" progId="Equation.DSMT4">
                  <p:embed/>
                </p:oleObj>
              </mc:Choice>
              <mc:Fallback>
                <p:oleObj name="Equation" r:id="rId22" imgW="1447800" imgH="3810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071688"/>
                        <a:ext cx="2559050" cy="676275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7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286500" y="1700213"/>
            <a:ext cx="2462213" cy="447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243013" y="285750"/>
            <a:ext cx="6615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Metode određivanja krive tečenja - nastavak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14313" y="1000125"/>
            <a:ext cx="8786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Određivanje krive tečenja jednoosnim sabijanjem – metoda Rastegajeva (</a:t>
            </a:r>
            <a:r>
              <a:rPr lang="el-GR" altLang="sr-Latn-RS" b="1">
                <a:cs typeface="Arial" panose="020B0604020202020204" pitchFamily="34" charset="0"/>
              </a:rPr>
              <a:t>φ</a:t>
            </a:r>
            <a:r>
              <a:rPr lang="en-US" altLang="sr-Latn-RS" b="1">
                <a:cs typeface="Arial" panose="020B0604020202020204" pitchFamily="34" charset="0"/>
              </a:rPr>
              <a:t>&gt;1)</a:t>
            </a:r>
            <a:endParaRPr lang="en-US" altLang="sr-Latn-RS"/>
          </a:p>
        </p:txBody>
      </p:sp>
      <p:pic>
        <p:nvPicPr>
          <p:cNvPr id="19460" name="Picture 2" descr="Rastegaj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24542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kriva tecenj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866"/>
          <a:stretch>
            <a:fillRect/>
          </a:stretch>
        </p:blipFill>
        <p:spPr bwMode="auto">
          <a:xfrm>
            <a:off x="3786182" y="1714488"/>
            <a:ext cx="4774949" cy="30003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642938" y="3929063"/>
          <a:ext cx="1368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660113" imgH="342751" progId="Equation.DSMT4">
                  <p:embed/>
                </p:oleObj>
              </mc:Choice>
              <mc:Fallback>
                <p:oleObj name="Equation" r:id="rId5" imgW="660113" imgH="34275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929063"/>
                        <a:ext cx="13684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9465" name="Object 6"/>
          <p:cNvGraphicFramePr>
            <a:graphicFrameLocks noChangeAspect="1"/>
          </p:cNvGraphicFramePr>
          <p:nvPr/>
        </p:nvGraphicFramePr>
        <p:xfrm>
          <a:off x="571500" y="4786313"/>
          <a:ext cx="25542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7" imgW="1358310" imgH="380835" progId="Equation.DSMT4">
                  <p:embed/>
                </p:oleObj>
              </mc:Choice>
              <mc:Fallback>
                <p:oleObj name="Equation" r:id="rId7" imgW="1358310" imgH="3808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786313"/>
                        <a:ext cx="25542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563938" y="1557338"/>
            <a:ext cx="5256212" cy="34559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643188" y="214313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2400" b="1"/>
              <a:t>Uslov plastičnog tečenja</a:t>
            </a:r>
            <a:endParaRPr lang="en-US" altLang="sr-Latn-RS" sz="2400" b="1"/>
          </a:p>
        </p:txBody>
      </p:sp>
      <p:pic>
        <p:nvPicPr>
          <p:cNvPr id="20483" name="Picture 2" descr="Uslov plast tece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14438"/>
            <a:ext cx="52562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6715125" y="2286000"/>
          <a:ext cx="11604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r:id="rId4" imgW="406224" imgH="190417" progId="Equation.DSMT4">
                  <p:embed/>
                </p:oleObj>
              </mc:Choice>
              <mc:Fallback>
                <p:oleObj r:id="rId4" imgW="406224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286000"/>
                        <a:ext cx="11604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0487" name="Object 5"/>
          <p:cNvGraphicFramePr>
            <a:graphicFrameLocks noChangeAspect="1"/>
          </p:cNvGraphicFramePr>
          <p:nvPr/>
        </p:nvGraphicFramePr>
        <p:xfrm>
          <a:off x="6715125" y="1571625"/>
          <a:ext cx="1285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6" imgW="482391" imgH="190417" progId="Equation.DSMT4">
                  <p:embed/>
                </p:oleObj>
              </mc:Choice>
              <mc:Fallback>
                <p:oleObj name="Equation" r:id="rId6" imgW="482391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571625"/>
                        <a:ext cx="12858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928688" y="4286250"/>
            <a:ext cx="692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sr-Latn-RS" b="1" i="1"/>
              <a:t>Hipoteza maksimalnog tangencijalnog napona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r-Latn-RS" b="1" i="1"/>
              <a:t>Energetska hipoteza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2786063" y="785813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/>
              <a:t>Jednoosno naponsko stanje </a:t>
            </a:r>
            <a:endParaRPr lang="en-US" altLang="sr-Latn-RS"/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857250" y="3643313"/>
            <a:ext cx="757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/>
              <a:t>Dvoosno (ravansko), troosno (prostorno) naponsko stanje???? </a:t>
            </a:r>
            <a:endParaRPr lang="en-US" altLang="sr-Latn-R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00125" y="214313"/>
            <a:ext cx="7072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Hipoteza maksimalnog tangencijalnog napona (Tresca-in uslov plastičnog tečenja)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85750" y="2201863"/>
            <a:ext cx="792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 i="1">
                <a:cs typeface="Times New Roman" panose="02020603050405020304" pitchFamily="18" charset="0"/>
              </a:rPr>
              <a:t>Jednoosno naponsko stanje</a:t>
            </a:r>
            <a:endParaRPr lang="en-US" altLang="sr-Latn-RS"/>
          </a:p>
        </p:txBody>
      </p:sp>
      <p:pic>
        <p:nvPicPr>
          <p:cNvPr id="21508" name="Picture 2" descr="Jednoosno zatez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14625"/>
            <a:ext cx="44211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5143500" y="2786063"/>
          <a:ext cx="3522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r:id="rId4" imgW="2349500" imgH="508000" progId="Equation.DSMT4">
                  <p:embed/>
                </p:oleObj>
              </mc:Choice>
              <mc:Fallback>
                <p:oleObj r:id="rId4" imgW="23495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786063"/>
                        <a:ext cx="35226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57188" y="1271588"/>
            <a:ext cx="800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sr-Latn-RS">
                <a:cs typeface="Times New Roman" panose="02020603050405020304" pitchFamily="18" charset="0"/>
              </a:rPr>
              <a:t>Prema ovoj hipotezi, plastično deformisan</a:t>
            </a:r>
            <a:r>
              <a:rPr lang="sl-SI" altLang="sr-Latn-RS">
                <a:cs typeface="Times New Roman" panose="02020603050405020304" pitchFamily="18" charset="0"/>
              </a:rPr>
              <a:t>je</a:t>
            </a:r>
            <a:r>
              <a:rPr lang="en-US" altLang="sr-Latn-RS">
                <a:cs typeface="Times New Roman" panose="02020603050405020304" pitchFamily="18" charset="0"/>
              </a:rPr>
              <a:t> nastaje onda kada maksimalni tangencijalni napon (</a:t>
            </a:r>
            <a:r>
              <a:rPr lang="en-US" altLang="sr-Latn-RS" b="1"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sr-Latn-RS" b="1" baseline="-25000">
                <a:cs typeface="Times New Roman" panose="02020603050405020304" pitchFamily="18" charset="0"/>
                <a:sym typeface="Symbol" panose="05050102010706020507" pitchFamily="18" charset="2"/>
              </a:rPr>
              <a:t>max.</a:t>
            </a:r>
            <a:r>
              <a:rPr lang="en-US" altLang="sr-Latn-RS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altLang="sr-Latn-RS">
                <a:cs typeface="Times New Roman" panose="02020603050405020304" pitchFamily="18" charset="0"/>
              </a:rPr>
              <a:t>dostigne određenu kritičnu vrednost.</a:t>
            </a:r>
            <a:endParaRPr lang="en-US" altLang="sr-Latn-RS" sz="2800"/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1513" name="Object 5"/>
          <p:cNvGraphicFramePr>
            <a:graphicFrameLocks noChangeAspect="1"/>
          </p:cNvGraphicFramePr>
          <p:nvPr/>
        </p:nvGraphicFramePr>
        <p:xfrm>
          <a:off x="5235575" y="4076700"/>
          <a:ext cx="11652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6" imgW="583947" imgH="342751" progId="Equation.DSMT4">
                  <p:embed/>
                </p:oleObj>
              </mc:Choice>
              <mc:Fallback>
                <p:oleObj name="Equation" r:id="rId6" imgW="583947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076700"/>
                        <a:ext cx="116522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1515" name="Object 7"/>
          <p:cNvGraphicFramePr>
            <a:graphicFrameLocks noChangeAspect="1"/>
          </p:cNvGraphicFramePr>
          <p:nvPr/>
        </p:nvGraphicFramePr>
        <p:xfrm>
          <a:off x="7215188" y="4291013"/>
          <a:ext cx="1339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r:id="rId8" imgW="558558" imgH="342751" progId="Equation.DSMT4">
                  <p:embed/>
                </p:oleObj>
              </mc:Choice>
              <mc:Fallback>
                <p:oleObj r:id="rId8" imgW="558558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291013"/>
                        <a:ext cx="1339850" cy="714375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76862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1517" name="Object 9"/>
          <p:cNvGraphicFramePr>
            <a:graphicFrameLocks noChangeAspect="1"/>
          </p:cNvGraphicFramePr>
          <p:nvPr/>
        </p:nvGraphicFramePr>
        <p:xfrm>
          <a:off x="5357813" y="4862513"/>
          <a:ext cx="7747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r:id="rId10" imgW="406224" imgH="190417" progId="Equation.DSMT4">
                  <p:embed/>
                </p:oleObj>
              </mc:Choice>
              <mc:Fallback>
                <p:oleObj r:id="rId10" imgW="406224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4862513"/>
                        <a:ext cx="7747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6500813" y="4219575"/>
            <a:ext cx="285750" cy="107156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1519" name="Object 5"/>
          <p:cNvGraphicFramePr>
            <a:graphicFrameLocks noChangeAspect="1"/>
          </p:cNvGraphicFramePr>
          <p:nvPr/>
        </p:nvGraphicFramePr>
        <p:xfrm>
          <a:off x="5256213" y="3529013"/>
          <a:ext cx="21018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2" imgW="1054100" imgH="228600" progId="Equation.DSMT4">
                  <p:embed/>
                </p:oleObj>
              </mc:Choice>
              <mc:Fallback>
                <p:oleObj name="Equation" r:id="rId12" imgW="1054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3529013"/>
                        <a:ext cx="21018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57188" y="1143000"/>
            <a:ext cx="492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 i="1">
                <a:cs typeface="Times New Roman" panose="02020603050405020304" pitchFamily="18" charset="0"/>
              </a:rPr>
              <a:t>Dvoosno naponsko stanje</a:t>
            </a:r>
            <a:endParaRPr lang="en-US" altLang="sr-Latn-RS"/>
          </a:p>
        </p:txBody>
      </p:sp>
      <p:pic>
        <p:nvPicPr>
          <p:cNvPr id="22533" name="Picture 6" descr="Dvoosno zatezan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4592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715000" y="2143125"/>
          <a:ext cx="15541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4" imgW="939800" imgH="368300" progId="Equation.DSMT4">
                  <p:embed/>
                </p:oleObj>
              </mc:Choice>
              <mc:Fallback>
                <p:oleObj r:id="rId4" imgW="9398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43125"/>
                        <a:ext cx="15541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357938" y="3214688"/>
          <a:ext cx="17256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r:id="rId6" imgW="660113" imgH="190417" progId="Equation.DSMT4">
                  <p:embed/>
                </p:oleObj>
              </mc:Choice>
              <mc:Fallback>
                <p:oleObj r:id="rId6" imgW="660113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214688"/>
                        <a:ext cx="1725612" cy="50006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61176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57188" y="3844925"/>
            <a:ext cx="283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 i="1">
                <a:cs typeface="Times New Roman" panose="02020603050405020304" pitchFamily="18" charset="0"/>
              </a:rPr>
              <a:t>Troosno naponsko stanje</a:t>
            </a:r>
            <a:endParaRPr lang="en-US" altLang="sr-Latn-RS"/>
          </a:p>
        </p:txBody>
      </p:sp>
      <p:pic>
        <p:nvPicPr>
          <p:cNvPr id="22539" name="Picture 12" descr="Troosno zatezan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95875"/>
            <a:ext cx="38750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572125" y="5143500"/>
          <a:ext cx="17002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r:id="rId9" imgW="647700" imgH="190500" progId="Equation.DSMT4">
                  <p:embed/>
                </p:oleObj>
              </mc:Choice>
              <mc:Fallback>
                <p:oleObj r:id="rId9" imgW="647700" imgH="190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143500"/>
                        <a:ext cx="1700213" cy="500063"/>
                      </a:xfrm>
                      <a:prstGeom prst="rect">
                        <a:avLst/>
                      </a:prstGeom>
                      <a:solidFill>
                        <a:srgbClr val="993366">
                          <a:alpha val="7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5429250" y="4429125"/>
          <a:ext cx="1511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11" imgW="710891" imgH="190417" progId="Equation.DSMT4">
                  <p:embed/>
                </p:oleObj>
              </mc:Choice>
              <mc:Fallback>
                <p:oleObj name="Equation" r:id="rId11" imgW="710891" imgH="19041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429125"/>
                        <a:ext cx="1511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7500938" y="2143125"/>
          <a:ext cx="13827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13" imgW="672808" imgH="393529" progId="Equation.DSMT4">
                  <p:embed/>
                </p:oleObj>
              </mc:Choice>
              <mc:Fallback>
                <p:oleObj name="Equation" r:id="rId13" imgW="672808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2143125"/>
                        <a:ext cx="1382712" cy="7032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3"/>
          <p:cNvSpPr>
            <a:spLocks noChangeArrowheads="1"/>
          </p:cNvSpPr>
          <p:nvPr/>
        </p:nvSpPr>
        <p:spPr bwMode="auto">
          <a:xfrm>
            <a:off x="1071563" y="214313"/>
            <a:ext cx="7072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Hipoteza maksimalnog tangencijalnog napona (Tresca-in uslov plastičnog tečenja)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143000" y="285750"/>
            <a:ext cx="678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Energetska hipoteza – Missesov kriterijum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85750" y="1966913"/>
            <a:ext cx="7500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Ukupna energija pri deformaciji tela troši se na promenu oblika (</a:t>
            </a:r>
            <a:r>
              <a:rPr lang="en-US" altLang="sr-Latn-RS" i="1"/>
              <a:t>W</a:t>
            </a:r>
            <a:r>
              <a:rPr lang="en-US" altLang="sr-Latn-RS" i="1" baseline="-25000"/>
              <a:t>O</a:t>
            </a:r>
            <a:r>
              <a:rPr lang="en-US" altLang="sr-Latn-RS"/>
              <a:t> ) i promenu njegove zapremine (</a:t>
            </a:r>
            <a:r>
              <a:rPr lang="en-US" altLang="sr-Latn-RS" i="1"/>
              <a:t>W</a:t>
            </a:r>
            <a:r>
              <a:rPr lang="en-US" altLang="sr-Latn-RS" i="1" baseline="-25000"/>
              <a:t>V</a:t>
            </a:r>
            <a:r>
              <a:rPr lang="en-US" altLang="sr-Latn-RS"/>
              <a:t>):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428625" y="2714625"/>
          <a:ext cx="13763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r:id="rId3" imgW="812447" imgH="190417" progId="Equation.DSMT4">
                  <p:embed/>
                </p:oleObj>
              </mc:Choice>
              <mc:Fallback>
                <p:oleObj r:id="rId3" imgW="812447" imgH="19041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714625"/>
                        <a:ext cx="13763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85750" y="1000125"/>
            <a:ext cx="8358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/>
              <a:t>Prema energetskoj hipotezi, plastična deformacija nastaje kada energija promene oblika bilo kog naponskog stanja dostigne energiju promene oblika jednoosnog naponskog stanja.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3560" name="Object 6"/>
          <p:cNvGraphicFramePr>
            <a:graphicFrameLocks noChangeAspect="1"/>
          </p:cNvGraphicFramePr>
          <p:nvPr/>
        </p:nvGraphicFramePr>
        <p:xfrm>
          <a:off x="4706938" y="2782888"/>
          <a:ext cx="41592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5" imgW="2971800" imgH="254000" progId="Equation.DSMT4">
                  <p:embed/>
                </p:oleObj>
              </mc:Choice>
              <mc:Fallback>
                <p:oleObj name="Equation" r:id="rId5" imgW="29718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2782888"/>
                        <a:ext cx="41592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3562" name="Object 8"/>
          <p:cNvGraphicFramePr>
            <a:graphicFrameLocks noChangeAspect="1"/>
          </p:cNvGraphicFramePr>
          <p:nvPr/>
        </p:nvGraphicFramePr>
        <p:xfrm>
          <a:off x="4754563" y="3813175"/>
          <a:ext cx="38084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7" imgW="2730500" imgH="368300" progId="Equation.DSMT4">
                  <p:embed/>
                </p:oleObj>
              </mc:Choice>
              <mc:Fallback>
                <p:oleObj name="Equation" r:id="rId7" imgW="27305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813175"/>
                        <a:ext cx="3808412" cy="5175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8"/>
          <p:cNvGraphicFramePr>
            <a:graphicFrameLocks noChangeAspect="1"/>
          </p:cNvGraphicFramePr>
          <p:nvPr/>
        </p:nvGraphicFramePr>
        <p:xfrm>
          <a:off x="571500" y="5143500"/>
          <a:ext cx="14493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r:id="rId9" imgW="1091726" imgH="190417" progId="Equation.DSMT4">
                  <p:embed/>
                </p:oleObj>
              </mc:Choice>
              <mc:Fallback>
                <p:oleObj r:id="rId9" imgW="1091726" imgH="19041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143500"/>
                        <a:ext cx="14493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7"/>
          <p:cNvGraphicFramePr>
            <a:graphicFrameLocks noChangeAspect="1"/>
          </p:cNvGraphicFramePr>
          <p:nvPr/>
        </p:nvGraphicFramePr>
        <p:xfrm>
          <a:off x="714375" y="5500688"/>
          <a:ext cx="1150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r:id="rId11" imgW="672808" imgH="190417" progId="Equation.DSMT4">
                  <p:embed/>
                </p:oleObj>
              </mc:Choice>
              <mc:Fallback>
                <p:oleObj r:id="rId11" imgW="672808" imgH="19041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500688"/>
                        <a:ext cx="1150938" cy="323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5"/>
          <p:cNvGraphicFramePr>
            <a:graphicFrameLocks noChangeAspect="1"/>
          </p:cNvGraphicFramePr>
          <p:nvPr/>
        </p:nvGraphicFramePr>
        <p:xfrm>
          <a:off x="4675188" y="5000625"/>
          <a:ext cx="9286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13" imgW="1016000" imgH="190500" progId="Equation.DSMT4">
                  <p:embed/>
                </p:oleObj>
              </mc:Choice>
              <mc:Fallback>
                <p:oleObj name="Equation" r:id="rId13" imgW="1016000" imgH="190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5000625"/>
                        <a:ext cx="9286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4143375" y="5438775"/>
          <a:ext cx="12239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r:id="rId15" imgW="647700" imgH="190500" progId="Equation.DSMT4">
                  <p:embed/>
                </p:oleObj>
              </mc:Choice>
              <mc:Fallback>
                <p:oleObj r:id="rId15" imgW="647700" imgH="190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5438775"/>
                        <a:ext cx="1223963" cy="360363"/>
                      </a:xfrm>
                      <a:prstGeom prst="rect">
                        <a:avLst/>
                      </a:prstGeom>
                      <a:solidFill>
                        <a:srgbClr val="00FFFF">
                          <a:alpha val="5803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3"/>
          <p:cNvGraphicFramePr>
            <a:graphicFrameLocks noChangeAspect="1"/>
          </p:cNvGraphicFramePr>
          <p:nvPr/>
        </p:nvGraphicFramePr>
        <p:xfrm>
          <a:off x="5716588" y="4941888"/>
          <a:ext cx="10445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r:id="rId17" imgW="901309" imgH="342751" progId="Equation.DSMT4">
                  <p:embed/>
                </p:oleObj>
              </mc:Choice>
              <mc:Fallback>
                <p:oleObj r:id="rId17" imgW="901309" imgH="34275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4941888"/>
                        <a:ext cx="10445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2"/>
          <p:cNvGraphicFramePr>
            <a:graphicFrameLocks noChangeAspect="1"/>
          </p:cNvGraphicFramePr>
          <p:nvPr/>
        </p:nvGraphicFramePr>
        <p:xfrm>
          <a:off x="6875463" y="4989513"/>
          <a:ext cx="117633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19" imgW="1002865" imgH="215806" progId="Equation.DSMT4">
                  <p:embed/>
                </p:oleObj>
              </mc:Choice>
              <mc:Fallback>
                <p:oleObj name="Equation" r:id="rId19" imgW="1002865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989513"/>
                        <a:ext cx="1176337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0"/>
          <p:cNvGraphicFramePr>
            <a:graphicFrameLocks noChangeAspect="1"/>
          </p:cNvGraphicFramePr>
          <p:nvPr/>
        </p:nvGraphicFramePr>
        <p:xfrm>
          <a:off x="6750050" y="5437188"/>
          <a:ext cx="1231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r:id="rId21" imgW="850900" imgH="368300" progId="Equation.DSMT4">
                  <p:embed/>
                </p:oleObj>
              </mc:Choice>
              <mc:Fallback>
                <p:oleObj r:id="rId21" imgW="8509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437188"/>
                        <a:ext cx="1231900" cy="539750"/>
                      </a:xfrm>
                      <a:prstGeom prst="rect">
                        <a:avLst/>
                      </a:prstGeom>
                      <a:solidFill>
                        <a:srgbClr val="00FF00">
                          <a:alpha val="7019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285750" y="4572000"/>
            <a:ext cx="378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Jednoosno naponsko stanje </a:t>
            </a:r>
            <a:endParaRPr lang="en-US" altLang="sr-Latn-RS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4857750" y="4572000"/>
            <a:ext cx="2906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Troosno naponsko stanje</a:t>
            </a:r>
            <a:endParaRPr lang="en-US" altLang="sr-Latn-RS"/>
          </a:p>
          <a:p>
            <a:pPr algn="just"/>
            <a:r>
              <a:rPr lang="en-US" altLang="sr-Latn-RS">
                <a:cs typeface="Times New Roman" panose="02020603050405020304" pitchFamily="18" charset="0"/>
              </a:rPr>
              <a:t>	</a:t>
            </a:r>
            <a:endParaRPr lang="en-US" altLang="sr-Latn-RS"/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2357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3574" name="Object 26"/>
          <p:cNvGraphicFramePr>
            <a:graphicFrameLocks noChangeAspect="1"/>
          </p:cNvGraphicFramePr>
          <p:nvPr/>
        </p:nvGraphicFramePr>
        <p:xfrm>
          <a:off x="428625" y="3143250"/>
          <a:ext cx="2287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8" name="Equation" r:id="rId23" imgW="1473200" imgH="342900" progId="Equation.DSMT4">
                  <p:embed/>
                </p:oleObj>
              </mc:Choice>
              <mc:Fallback>
                <p:oleObj name="Equation" r:id="rId23" imgW="1473200" imgH="3429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143250"/>
                        <a:ext cx="2287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7"/>
          <p:cNvGraphicFramePr>
            <a:graphicFrameLocks noChangeAspect="1"/>
          </p:cNvGraphicFramePr>
          <p:nvPr/>
        </p:nvGraphicFramePr>
        <p:xfrm>
          <a:off x="500063" y="3714750"/>
          <a:ext cx="3597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25" imgW="2400300" imgH="355600" progId="Equation.DSMT4">
                  <p:embed/>
                </p:oleObj>
              </mc:Choice>
              <mc:Fallback>
                <p:oleObj name="Equation" r:id="rId25" imgW="2400300" imgH="355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714750"/>
                        <a:ext cx="3597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>
            <a:off x="4143375" y="2714625"/>
            <a:ext cx="357188" cy="1643063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3577" name="Object 34"/>
          <p:cNvGraphicFramePr>
            <a:graphicFrameLocks noChangeAspect="1"/>
          </p:cNvGraphicFramePr>
          <p:nvPr/>
        </p:nvGraphicFramePr>
        <p:xfrm>
          <a:off x="5286375" y="6000750"/>
          <a:ext cx="10445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r:id="rId27" imgW="596900" imgH="368300" progId="Equation.DSMT4">
                  <p:embed/>
                </p:oleObj>
              </mc:Choice>
              <mc:Fallback>
                <p:oleObj r:id="rId27" imgW="596900" imgH="368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6000750"/>
                        <a:ext cx="1044575" cy="64611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7607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33"/>
          <p:cNvGraphicFramePr>
            <a:graphicFrameLocks noChangeAspect="1"/>
          </p:cNvGraphicFramePr>
          <p:nvPr/>
        </p:nvGraphicFramePr>
        <p:xfrm>
          <a:off x="2932113" y="6176963"/>
          <a:ext cx="2206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r:id="rId29" imgW="1040948" imgH="190417" progId="Equation.DSMT4">
                  <p:embed/>
                </p:oleObj>
              </mc:Choice>
              <mc:Fallback>
                <p:oleObj r:id="rId29" imgW="1040948" imgH="190417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6176963"/>
                        <a:ext cx="2206625" cy="404812"/>
                      </a:xfrm>
                      <a:prstGeom prst="rect">
                        <a:avLst/>
                      </a:prstGeom>
                      <a:solidFill>
                        <a:srgbClr val="FF0000">
                          <a:alpha val="7999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9" name="Rectangle 1"/>
          <p:cNvSpPr>
            <a:spLocks noChangeArrowheads="1"/>
          </p:cNvSpPr>
          <p:nvPr/>
        </p:nvSpPr>
        <p:spPr bwMode="auto">
          <a:xfrm>
            <a:off x="4857750" y="3365500"/>
            <a:ext cx="332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RS" altLang="sr-Latn-RS"/>
              <a:t>Ekvivalentan (efektivni napon)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643188" y="214313"/>
            <a:ext cx="3963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sr-Latn-RS" sz="2400" b="1"/>
              <a:t>Deformabilnost materijala</a:t>
            </a:r>
            <a:endParaRPr lang="en-US" altLang="sr-Latn-RS" sz="2400" b="1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57188" y="785813"/>
            <a:ext cx="857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/>
              <a:t>Deformabilnost materijala je osobina materijala da se u određenim uslovima obrade trajno deformiše bez pojave razaranja ili nekog drugog oštećenja strukture.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4581" name="Object 1"/>
          <p:cNvGraphicFramePr>
            <a:graphicFrameLocks noChangeAspect="1"/>
          </p:cNvGraphicFramePr>
          <p:nvPr/>
        </p:nvGraphicFramePr>
        <p:xfrm>
          <a:off x="550863" y="1689100"/>
          <a:ext cx="20447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1257300" imgH="419100" progId="Equation.DSMT4">
                  <p:embed/>
                </p:oleObj>
              </mc:Choice>
              <mc:Fallback>
                <p:oleObj name="Equation" r:id="rId3" imgW="12573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689100"/>
                        <a:ext cx="204470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3" descr="Greske u materija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86063"/>
            <a:ext cx="4067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pic>
        <p:nvPicPr>
          <p:cNvPr id="24585" name="Picture 4" descr="scan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r="1324" b="4529"/>
          <a:stretch>
            <a:fillRect/>
          </a:stretch>
        </p:blipFill>
        <p:spPr bwMode="auto">
          <a:xfrm>
            <a:off x="5286375" y="1500188"/>
            <a:ext cx="32146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20"/>
          <p:cNvSpPr>
            <a:spLocks noChangeArrowheads="1"/>
          </p:cNvSpPr>
          <p:nvPr/>
        </p:nvSpPr>
        <p:spPr bwMode="auto">
          <a:xfrm>
            <a:off x="214313" y="4090988"/>
            <a:ext cx="5857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sr-Latn-RS" sz="1200" b="1" i="1">
                <a:cs typeface="Times New Roman" panose="02020603050405020304" pitchFamily="18" charset="0"/>
              </a:rPr>
              <a:t>Čelični materijali</a:t>
            </a:r>
            <a:r>
              <a:rPr lang="en-US" altLang="sr-Latn-RS" sz="1200">
                <a:cs typeface="Times New Roman" panose="02020603050405020304" pitchFamily="18" charset="0"/>
              </a:rPr>
              <a:t>  –  s obzirom na deformabilnost dele se na</a:t>
            </a:r>
          </a:p>
          <a:p>
            <a:pPr algn="just"/>
            <a:endParaRPr lang="en-US" altLang="sr-Latn-RS" sz="900"/>
          </a:p>
          <a:p>
            <a:pPr algn="just">
              <a:buFontTx/>
              <a:buChar char="•"/>
            </a:pPr>
            <a:r>
              <a:rPr lang="en-US" altLang="sr-Latn-RS" sz="1200">
                <a:cs typeface="Times New Roman" panose="02020603050405020304" pitchFamily="18" charset="0"/>
              </a:rPr>
              <a:t> Ugljenične čelike – koji mogu biti niskougljenični i čelici s povećanim sadržajem  </a:t>
            </a:r>
            <a:br>
              <a:rPr lang="en-US" altLang="sr-Latn-RS" sz="1200">
                <a:cs typeface="Times New Roman" panose="02020603050405020304" pitchFamily="18" charset="0"/>
              </a:rPr>
            </a:br>
            <a:r>
              <a:rPr lang="en-US" altLang="sr-Latn-RS" sz="1200">
                <a:cs typeface="Times New Roman" panose="02020603050405020304" pitchFamily="18" charset="0"/>
              </a:rPr>
              <a:t>   ugljenika. Bolja plastična svojstva imaju niskougljenični čelici.</a:t>
            </a:r>
          </a:p>
          <a:p>
            <a:pPr algn="just">
              <a:buFontTx/>
              <a:buChar char="•"/>
            </a:pPr>
            <a:endParaRPr lang="en-US" altLang="sr-Latn-RS" sz="900"/>
          </a:p>
          <a:p>
            <a:pPr algn="just">
              <a:buFontTx/>
              <a:buChar char="•"/>
            </a:pPr>
            <a:r>
              <a:rPr lang="en-US" altLang="sr-Latn-RS" sz="1200">
                <a:cs typeface="Times New Roman" panose="02020603050405020304" pitchFamily="18" charset="0"/>
              </a:rPr>
              <a:t> Legirane čelike – koji se s obzirom na deformabilnost mogu podeliti u dve grupe:</a:t>
            </a:r>
          </a:p>
          <a:p>
            <a:pPr algn="just">
              <a:buFontTx/>
              <a:buChar char="•"/>
            </a:pPr>
            <a:endParaRPr lang="en-US" altLang="sr-Latn-RS" sz="900"/>
          </a:p>
          <a:p>
            <a:pPr lvl="1" algn="just">
              <a:buFontTx/>
              <a:buAutoNum type="arabicPeriod"/>
            </a:pPr>
            <a:r>
              <a:rPr lang="en-US" altLang="sr-Latn-RS" sz="1200">
                <a:cs typeface="Times New Roman" panose="02020603050405020304" pitchFamily="18" charset="0"/>
              </a:rPr>
              <a:t>čelici legirani sa Si, Ni, Co, Cu, Al i Mn koji stvaraju čvrst rastvor u feritnoj osnovi, povećavaju deformacioni otpor ali bitnije ne umanjuju deformabilnost materijala</a:t>
            </a:r>
          </a:p>
          <a:p>
            <a:pPr lvl="1" algn="just">
              <a:buFontTx/>
              <a:buAutoNum type="arabicPeriod"/>
            </a:pPr>
            <a:endParaRPr lang="en-US" altLang="sr-Latn-RS" sz="900"/>
          </a:p>
          <a:p>
            <a:pPr lvl="1" algn="just">
              <a:buFontTx/>
              <a:buAutoNum type="arabicPeriod"/>
            </a:pPr>
            <a:r>
              <a:rPr lang="en-US" altLang="sr-Latn-RS" sz="1200">
                <a:cs typeface="Times New Roman" panose="02020603050405020304" pitchFamily="18" charset="0"/>
              </a:rPr>
              <a:t>čelici legirani elementima koji stvaraju karbide: Mn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sr-Latn-RS" sz="1200">
                <a:cs typeface="Times New Roman" panose="02020603050405020304" pitchFamily="18" charset="0"/>
              </a:rPr>
              <a:t>Cr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sr-Latn-RS" sz="1200">
                <a:cs typeface="Times New Roman" panose="02020603050405020304" pitchFamily="18" charset="0"/>
              </a:rPr>
              <a:t>W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sr-Latn-RS" sz="1200">
                <a:cs typeface="Times New Roman" panose="02020603050405020304" pitchFamily="18" charset="0"/>
              </a:rPr>
              <a:t>Mo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sr-Latn-RS" sz="1200">
                <a:cs typeface="Times New Roman" panose="02020603050405020304" pitchFamily="18" charset="0"/>
              </a:rPr>
              <a:t>V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sr-Latn-RS" sz="1200">
                <a:cs typeface="Times New Roman" panose="02020603050405020304" pitchFamily="18" charset="0"/>
              </a:rPr>
              <a:t>Ti</a:t>
            </a:r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 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2857500" y="285750"/>
            <a:ext cx="3400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Parametri plastičnosti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500063" y="1214438"/>
            <a:ext cx="3954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i="1"/>
              <a:t>Odnos granice razvlačenja i čvrstoće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85813" y="1601788"/>
          <a:ext cx="11477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r:id="rId3" imgW="710891" imgH="380835" progId="Equation.DSMT4">
                  <p:embed/>
                </p:oleObj>
              </mc:Choice>
              <mc:Fallback>
                <p:oleObj r:id="rId3" imgW="710891" imgH="3808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601788"/>
                        <a:ext cx="11477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6" descr="Epruv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572000"/>
            <a:ext cx="3378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500063" y="2214563"/>
            <a:ext cx="5214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Eksponent deformacionog </a:t>
            </a:r>
            <a:r>
              <a:rPr lang="en-US" altLang="sr-Latn-RS" i="1"/>
              <a:t>ojačavanja</a:t>
            </a:r>
            <a:r>
              <a:rPr lang="en-US" altLang="sr-Latn-RS"/>
              <a:t> (</a:t>
            </a:r>
            <a:r>
              <a:rPr lang="en-US" altLang="sr-Latn-RS" i="1"/>
              <a:t>n = </a:t>
            </a:r>
            <a:r>
              <a:rPr lang="en-US" altLang="sr-Latn-RS" i="1">
                <a:sym typeface="Symbol" panose="05050102010706020507" pitchFamily="18" charset="2"/>
              </a:rPr>
              <a:t></a:t>
            </a:r>
            <a:r>
              <a:rPr lang="en-US" altLang="sr-Latn-RS" i="1" baseline="-25000"/>
              <a:t>r</a:t>
            </a:r>
            <a:r>
              <a:rPr lang="en-US" altLang="sr-Latn-RS"/>
              <a:t> )</a:t>
            </a:r>
          </a:p>
        </p:txBody>
      </p:sp>
      <p:sp>
        <p:nvSpPr>
          <p:cNvPr id="25607" name="Rectangle 15"/>
          <p:cNvSpPr>
            <a:spLocks noChangeArrowheads="1"/>
          </p:cNvSpPr>
          <p:nvPr/>
        </p:nvSpPr>
        <p:spPr bwMode="auto">
          <a:xfrm>
            <a:off x="500063" y="2786063"/>
            <a:ext cx="607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Kontrakcija preseka pri ispitivanju na zatezanje </a:t>
            </a:r>
            <a:r>
              <a:rPr lang="en-US" altLang="sr-Latn-RS">
                <a:sym typeface="Symbol" panose="05050102010706020507" pitchFamily="18" charset="2"/>
              </a:rPr>
              <a:t></a:t>
            </a:r>
            <a:r>
              <a:rPr lang="en-US" altLang="sr-Latn-RS"/>
              <a:t> 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785813" y="3286125"/>
            <a:ext cx="478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US" altLang="sr-Latn-RS" sz="1200">
                <a:cs typeface="Times New Roman" panose="02020603050405020304" pitchFamily="18" charset="0"/>
              </a:rPr>
              <a:t> &gt; </a:t>
            </a:r>
            <a:r>
              <a:rPr lang="hr-HR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60%  –  materijal ima visoka plastična svojstva</a:t>
            </a:r>
            <a:endParaRPr lang="en-US" altLang="sr-Latn-RS" sz="8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US" altLang="sr-Latn-RS" sz="1200">
                <a:cs typeface="Times New Roman" panose="02020603050405020304" pitchFamily="18" charset="0"/>
              </a:rPr>
              <a:t> = 5</a:t>
            </a:r>
            <a:r>
              <a:rPr lang="hr-HR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0–60 %  –  dobra plastična svojstva</a:t>
            </a:r>
            <a:endParaRPr lang="en-US" altLang="sr-Latn-RS" sz="8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US" altLang="sr-Latn-RS" sz="1200">
                <a:cs typeface="Times New Roman" panose="02020603050405020304" pitchFamily="18" charset="0"/>
              </a:rPr>
              <a:t> &lt; 5</a:t>
            </a:r>
            <a:r>
              <a:rPr lang="hr-HR" altLang="sr-Latn-R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0%  –  niska plastičnost materijala</a:t>
            </a:r>
          </a:p>
        </p:txBody>
      </p:sp>
      <p:sp>
        <p:nvSpPr>
          <p:cNvPr id="25609" name="Rectangle 17"/>
          <p:cNvSpPr>
            <a:spLocks noChangeArrowheads="1"/>
          </p:cNvSpPr>
          <p:nvPr/>
        </p:nvSpPr>
        <p:spPr bwMode="auto">
          <a:xfrm>
            <a:off x="488950" y="4071938"/>
            <a:ext cx="458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Koeficijent normalne anizotropije ili </a:t>
            </a:r>
            <a:r>
              <a:rPr lang="en-US" altLang="sr-Latn-RS" i="1"/>
              <a:t>r</a:t>
            </a:r>
            <a:r>
              <a:rPr lang="en-US" altLang="sr-Latn-RS"/>
              <a:t> faktor </a:t>
            </a:r>
          </a:p>
        </p:txBody>
      </p:sp>
      <p:graphicFrame>
        <p:nvGraphicFramePr>
          <p:cNvPr id="25610" name="Object 8"/>
          <p:cNvGraphicFramePr>
            <a:graphicFrameLocks noChangeAspect="1"/>
          </p:cNvGraphicFramePr>
          <p:nvPr/>
        </p:nvGraphicFramePr>
        <p:xfrm>
          <a:off x="1000125" y="4429125"/>
          <a:ext cx="8286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r:id="rId6" imgW="533169" imgH="533169" progId="Equation.DSMT4">
                  <p:embed/>
                </p:oleObj>
              </mc:Choice>
              <mc:Fallback>
                <p:oleObj r:id="rId6" imgW="533169" imgH="5331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429125"/>
                        <a:ext cx="8286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428625"/>
            <a:ext cx="3959225" cy="1762125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02"/>
          <a:stretch>
            <a:fillRect/>
          </a:stretch>
        </p:blipFill>
        <p:spPr bwMode="auto">
          <a:xfrm>
            <a:off x="4970463" y="2286000"/>
            <a:ext cx="39592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929188"/>
            <a:ext cx="47291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1"/>
          <a:stretch>
            <a:fillRect/>
          </a:stretch>
        </p:blipFill>
        <p:spPr bwMode="auto">
          <a:xfrm>
            <a:off x="249238" y="285750"/>
            <a:ext cx="45370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644900"/>
            <a:ext cx="4000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28625" y="357188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Dijagram granične deformabilnosti pri zapreminskom deformisanju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6628" name="Object 1"/>
          <p:cNvGraphicFramePr>
            <a:graphicFrameLocks noChangeAspect="1"/>
          </p:cNvGraphicFramePr>
          <p:nvPr/>
        </p:nvGraphicFramePr>
        <p:xfrm>
          <a:off x="714375" y="1357313"/>
          <a:ext cx="1833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r:id="rId4" imgW="1054100" imgH="228600" progId="Equation.DSMT4">
                  <p:embed/>
                </p:oleObj>
              </mc:Choice>
              <mc:Fallback>
                <p:oleObj r:id="rId4" imgW="1054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57313"/>
                        <a:ext cx="1833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758825" y="2000250"/>
          <a:ext cx="2438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6" imgW="1320227" imgH="406224" progId="Equation.DSMT4">
                  <p:embed/>
                </p:oleObj>
              </mc:Choice>
              <mc:Fallback>
                <p:oleObj name="Equation" r:id="rId6" imgW="1320227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000250"/>
                        <a:ext cx="24384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5" descr="DGD-nacrta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143250"/>
            <a:ext cx="4510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3857625" y="2071688"/>
            <a:ext cx="450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Pokazatelj naponskog stanja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357438" y="323850"/>
            <a:ext cx="443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Deformabilnost u obradi lima</a:t>
            </a:r>
          </a:p>
        </p:txBody>
      </p:sp>
      <p:pic>
        <p:nvPicPr>
          <p:cNvPr id="28675" name="Picture 2" descr="Keeler-Good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00125"/>
            <a:ext cx="44370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36433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1938"/>
            <a:ext cx="42624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27375" y="180975"/>
            <a:ext cx="287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Parametri procesa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00063" y="857250"/>
            <a:ext cx="7429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Osnovni parametri procesa u tehnologiji plastičnog deformisanja su: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endParaRPr lang="en-US" altLang="sr-Latn-RS" sz="800" i="1"/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 i="1"/>
              <a:t>deformaciona sila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 i="1"/>
              <a:t>deformacioni rad</a:t>
            </a:r>
          </a:p>
          <a:p>
            <a:pPr>
              <a:buFont typeface="Franklin Gothic Book" panose="020B0503020102020204" pitchFamily="34" charset="0"/>
              <a:buAutoNum type="arabicPeriod"/>
            </a:pPr>
            <a:r>
              <a:rPr lang="en-US" altLang="sr-Latn-RS" i="1"/>
              <a:t>srednji površinski pritisak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00063" y="22860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/>
              <a:t>Deformaciona sila</a:t>
            </a:r>
          </a:p>
        </p:txBody>
      </p:sp>
      <p:pic>
        <p:nvPicPr>
          <p:cNvPr id="29701" name="Picture 2" descr="Kontaktni nap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38576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03" name="Object 3"/>
          <p:cNvGraphicFramePr>
            <a:graphicFrameLocks noChangeAspect="1"/>
          </p:cNvGraphicFramePr>
          <p:nvPr/>
        </p:nvGraphicFramePr>
        <p:xfrm>
          <a:off x="785813" y="4286250"/>
          <a:ext cx="2244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4" imgW="1155199" imgH="317362" progId="Equation.DSMT4">
                  <p:embed/>
                </p:oleObj>
              </mc:Choice>
              <mc:Fallback>
                <p:oleObj name="Equation" r:id="rId4" imgW="1155199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286250"/>
                        <a:ext cx="22447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38138" y="4994275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/>
              <a:t>Srednji površinski pritisak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06" name="Object 5"/>
          <p:cNvGraphicFramePr>
            <a:graphicFrameLocks noChangeAspect="1"/>
          </p:cNvGraphicFramePr>
          <p:nvPr/>
        </p:nvGraphicFramePr>
        <p:xfrm>
          <a:off x="931863" y="5364163"/>
          <a:ext cx="6635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6" imgW="368140" imgH="342751" progId="Equation.DSMT4">
                  <p:embed/>
                </p:oleObj>
              </mc:Choice>
              <mc:Fallback>
                <p:oleObj name="Equation" r:id="rId6" imgW="368140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364163"/>
                        <a:ext cx="6635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00063" y="592931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/>
              <a:t>Deformacioni rad</a:t>
            </a:r>
          </a:p>
        </p:txBody>
      </p:sp>
      <p:sp>
        <p:nvSpPr>
          <p:cNvPr id="297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09" name="Object 7"/>
          <p:cNvGraphicFramePr>
            <a:graphicFrameLocks noChangeAspect="1"/>
          </p:cNvGraphicFramePr>
          <p:nvPr/>
        </p:nvGraphicFramePr>
        <p:xfrm>
          <a:off x="928688" y="6286500"/>
          <a:ext cx="12112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8" imgW="622030" imgH="215806" progId="Equation.DSMT4">
                  <p:embed/>
                </p:oleObj>
              </mc:Choice>
              <mc:Fallback>
                <p:oleObj name="Equation" r:id="rId8" imgW="622030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6286500"/>
                        <a:ext cx="12112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0" name="Picture 9" descr="Kriva tecenja i spec def ra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00563"/>
            <a:ext cx="29289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12" name="Object 10"/>
          <p:cNvGraphicFramePr>
            <a:graphicFrameLocks noChangeAspect="1"/>
          </p:cNvGraphicFramePr>
          <p:nvPr/>
        </p:nvGraphicFramePr>
        <p:xfrm>
          <a:off x="5000625" y="2214563"/>
          <a:ext cx="3714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11" imgW="2032000" imgH="215900" progId="Equation.DSMT4">
                  <p:embed/>
                </p:oleObj>
              </mc:Choice>
              <mc:Fallback>
                <p:oleObj name="Equation" r:id="rId11" imgW="2032000" imgH="215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214563"/>
                        <a:ext cx="3714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14" name="Object 12"/>
          <p:cNvGraphicFramePr>
            <a:graphicFrameLocks noChangeAspect="1"/>
          </p:cNvGraphicFramePr>
          <p:nvPr/>
        </p:nvGraphicFramePr>
        <p:xfrm>
          <a:off x="4857750" y="3143250"/>
          <a:ext cx="38147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Equation" r:id="rId13" imgW="2387600" imgH="444500" progId="Equation.DSMT4">
                  <p:embed/>
                </p:oleObj>
              </mc:Choice>
              <mc:Fallback>
                <p:oleObj name="Equation" r:id="rId13" imgW="2387600" imgH="444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143250"/>
                        <a:ext cx="38147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5" name="TextBox 20"/>
          <p:cNvSpPr txBox="1">
            <a:spLocks noChangeArrowheads="1"/>
          </p:cNvSpPr>
          <p:nvPr/>
        </p:nvSpPr>
        <p:spPr bwMode="auto">
          <a:xfrm>
            <a:off x="5072063" y="1714500"/>
            <a:ext cx="378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 i="1">
                <a:solidFill>
                  <a:srgbClr val="FF0000"/>
                </a:solidFill>
              </a:rPr>
              <a:t>Idealna def. sila i def. rad (µ=0)</a:t>
            </a:r>
          </a:p>
        </p:txBody>
      </p:sp>
      <p:sp>
        <p:nvSpPr>
          <p:cNvPr id="297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17" name="Object 14"/>
          <p:cNvGraphicFramePr>
            <a:graphicFrameLocks noChangeAspect="1"/>
          </p:cNvGraphicFramePr>
          <p:nvPr/>
        </p:nvGraphicFramePr>
        <p:xfrm>
          <a:off x="6429375" y="2857500"/>
          <a:ext cx="7858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15" imgW="507780" imgH="165028" progId="Equation.DSMT4">
                  <p:embed/>
                </p:oleObj>
              </mc:Choice>
              <mc:Fallback>
                <p:oleObj name="Equation" r:id="rId15" imgW="507780" imgH="16502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2857500"/>
                        <a:ext cx="7858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19" name="Object 16"/>
          <p:cNvGraphicFramePr>
            <a:graphicFrameLocks noChangeAspect="1"/>
          </p:cNvGraphicFramePr>
          <p:nvPr/>
        </p:nvGraphicFramePr>
        <p:xfrm>
          <a:off x="4929188" y="3857625"/>
          <a:ext cx="1955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Equation" r:id="rId17" imgW="1358310" imgH="444307" progId="Equation.DSMT4">
                  <p:embed/>
                </p:oleObj>
              </mc:Choice>
              <mc:Fallback>
                <p:oleObj name="Equation" r:id="rId17" imgW="1358310" imgH="44430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3857625"/>
                        <a:ext cx="19558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29721" name="Object 18"/>
          <p:cNvGraphicFramePr>
            <a:graphicFrameLocks noChangeAspect="1"/>
          </p:cNvGraphicFramePr>
          <p:nvPr/>
        </p:nvGraphicFramePr>
        <p:xfrm>
          <a:off x="7643813" y="5072063"/>
          <a:ext cx="1041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Equation" r:id="rId19" imgW="596641" imgH="355446" progId="Equation.DSMT4">
                  <p:embed/>
                </p:oleObj>
              </mc:Choice>
              <mc:Fallback>
                <p:oleObj name="Equation" r:id="rId19" imgW="596641" imgH="3554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5072063"/>
                        <a:ext cx="1041400" cy="612775"/>
                      </a:xfrm>
                      <a:prstGeom prst="rect">
                        <a:avLst/>
                      </a:prstGeom>
                      <a:solidFill>
                        <a:srgbClr val="FF0000">
                          <a:alpha val="81175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2" name="Rectangle 27"/>
          <p:cNvSpPr>
            <a:spLocks noChangeArrowheads="1"/>
          </p:cNvSpPr>
          <p:nvPr/>
        </p:nvSpPr>
        <p:spPr bwMode="auto">
          <a:xfrm>
            <a:off x="7469188" y="5929313"/>
            <a:ext cx="167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i="1">
                <a:sym typeface="Symbol" panose="05050102010706020507" pitchFamily="18" charset="2"/>
              </a:rPr>
              <a:t></a:t>
            </a:r>
            <a:r>
              <a:rPr lang="en-US" altLang="sr-Latn-RS" i="1"/>
              <a:t> = 0,2 </a:t>
            </a:r>
            <a:r>
              <a:rPr lang="en-US" altLang="sr-Latn-RS" i="1">
                <a:sym typeface="Symbol" panose="05050102010706020507" pitchFamily="18" charset="2"/>
              </a:rPr>
              <a:t></a:t>
            </a:r>
            <a:r>
              <a:rPr lang="en-US" altLang="sr-Latn-RS" i="1"/>
              <a:t> 0,95.</a:t>
            </a:r>
            <a:endParaRPr lang="en-US" altLang="sr-Latn-R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86125" y="252413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Kontaktno trenje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14313" y="996950"/>
            <a:ext cx="864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b="1"/>
              <a:t>Kontaktno trenje </a:t>
            </a:r>
            <a:r>
              <a:rPr lang="en-US" altLang="sr-Latn-RS"/>
              <a:t>predstavlja otpor relativnom kretanju dva tela u kontaktu između kojih deluje normalni napon.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85750" y="1822450"/>
            <a:ext cx="7786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600"/>
              <a:t>Na veličinu kontaktnog trenja u TPD utiču:</a:t>
            </a:r>
          </a:p>
          <a:p>
            <a:endParaRPr lang="en-US" altLang="sr-Latn-RS" sz="1600"/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Vrsta procesa</a:t>
            </a:r>
            <a:r>
              <a:rPr lang="en-US" altLang="sr-Latn-RS" sz="1600"/>
              <a:t>: svaka vrsta obrade okarakterisana je određenim naponskim stanjem i veličinom kontaktne površine, a ti parametri utiču na veličinu trenja.</a:t>
            </a:r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Vrsta materijala alata i obratka</a:t>
            </a:r>
            <a:r>
              <a:rPr lang="en-US" altLang="sr-Latn-RS" sz="1600"/>
              <a:t>: uticaj vrste materijala je posebno izražen u slučaju deformisanja bez podmazivanja. Tada može doći do direktnog kontakta materijala alata i obratka i do međusobnog hladnog zavarivanja. Različiti materijali pokazuju različite tendencije ka hladnom zavarivanju.</a:t>
            </a:r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Temperatura obrade</a:t>
            </a:r>
            <a:r>
              <a:rPr lang="en-US" altLang="sr-Latn-RS" sz="1600"/>
              <a:t>: povećanjem temperature trenje raste do određenog trenutka da bi nakon toga opadalo. Kod čelika maksimalno trenje pojavljuje se na temperaturi između 450</a:t>
            </a:r>
            <a:r>
              <a:rPr lang="en-US" altLang="sr-Latn-RS" sz="1600">
                <a:sym typeface="Symbol" panose="05050102010706020507" pitchFamily="18" charset="2"/>
              </a:rPr>
              <a:t></a:t>
            </a:r>
            <a:r>
              <a:rPr lang="en-US" altLang="sr-Latn-RS" sz="1600"/>
              <a:t> i 550</a:t>
            </a:r>
            <a:r>
              <a:rPr lang="en-US" altLang="sr-Latn-RS" sz="1600">
                <a:sym typeface="Symbol" panose="05050102010706020507" pitchFamily="18" charset="2"/>
              </a:rPr>
              <a:t></a:t>
            </a:r>
            <a:r>
              <a:rPr lang="en-US" altLang="sr-Latn-RS" sz="1600"/>
              <a:t>C.</a:t>
            </a:r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Brzina deformacije</a:t>
            </a:r>
            <a:r>
              <a:rPr lang="en-US" altLang="sr-Latn-RS" sz="1600"/>
              <a:t>: povećanjem brzine deformacije smanjuje se kontatno trenje.</a:t>
            </a:r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Podmazivanje</a:t>
            </a:r>
            <a:r>
              <a:rPr lang="en-US" altLang="sr-Latn-RS" sz="1600"/>
              <a:t>: podmazivanjem se veoma značajno utiče na smanjenje veličine trenja.</a:t>
            </a:r>
          </a:p>
          <a:p>
            <a:pPr>
              <a:buFont typeface="Franklin Gothic Book" panose="020B0503020102020204" pitchFamily="34" charset="0"/>
              <a:buAutoNum type="alphaLcParenR"/>
            </a:pPr>
            <a:r>
              <a:rPr lang="en-US" altLang="sr-Latn-RS" sz="1600" b="1"/>
              <a:t>Stanje kontaktnih površina alat–materijal</a:t>
            </a:r>
            <a:r>
              <a:rPr lang="en-US" altLang="sr-Latn-RS" sz="1600"/>
              <a:t>: što je površina alata kvalitetnija (manja hrapavost), trenje je manje. Zbog toga se alati </a:t>
            </a:r>
            <a:r>
              <a:rPr lang="sl-SI" altLang="sr-Latn-RS" sz="1600"/>
              <a:t>za plastično deformisanje </a:t>
            </a:r>
            <a:r>
              <a:rPr lang="en-US" altLang="sr-Latn-RS" sz="1600"/>
              <a:t>često poliraju.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662113"/>
            <a:ext cx="41814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86125" y="252413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Kontaktno trenje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638550" y="214313"/>
            <a:ext cx="186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Vrste trenja</a:t>
            </a:r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428625" y="1143000"/>
            <a:ext cx="4357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2563" indent="-182563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en-US" altLang="sr-Latn-RS" sz="1600" b="1">
                <a:cs typeface="Times New Roman" panose="02020603050405020304" pitchFamily="18" charset="0"/>
              </a:rPr>
              <a:t>Suvo trenje</a:t>
            </a:r>
            <a:r>
              <a:rPr lang="en-US" altLang="sr-Latn-RS" sz="1600">
                <a:cs typeface="Times New Roman" panose="02020603050405020304" pitchFamily="18" charset="0"/>
              </a:rPr>
              <a:t> nastaje kada između dodirnih površina alata i materijala nema podmazivanja, tj. kada postoji direktan metalni kontakt.</a:t>
            </a:r>
            <a:endParaRPr lang="en-US" altLang="sr-Latn-RS" sz="1600"/>
          </a:p>
          <a:p>
            <a:pPr algn="just">
              <a:buFontTx/>
              <a:buChar char="•"/>
            </a:pPr>
            <a:r>
              <a:rPr lang="en-US" altLang="sr-Latn-RS" sz="1600" b="1">
                <a:cs typeface="Times New Roman" panose="02020603050405020304" pitchFamily="18" charset="0"/>
              </a:rPr>
              <a:t>Hidrodinamičko trenje</a:t>
            </a:r>
            <a:r>
              <a:rPr lang="en-US" altLang="sr-Latn-RS" sz="1600">
                <a:cs typeface="Times New Roman" panose="02020603050405020304" pitchFamily="18" charset="0"/>
              </a:rPr>
              <a:t> nastaje kada su dve kontaktne površine potpuno razdvojene mazivnim slojem. Ova vrsta trenja se ne javlja u obradama plastičnog deformisanja, sem u nekim specijalnim obradama.</a:t>
            </a:r>
            <a:endParaRPr lang="en-US" altLang="sr-Latn-RS" sz="1600"/>
          </a:p>
          <a:p>
            <a:pPr algn="just">
              <a:buFontTx/>
              <a:buChar char="•"/>
            </a:pPr>
            <a:r>
              <a:rPr lang="en-US" altLang="sr-Latn-RS" sz="1600" b="1">
                <a:cs typeface="Times New Roman" panose="02020603050405020304" pitchFamily="18" charset="0"/>
              </a:rPr>
              <a:t>Granično trenje</a:t>
            </a:r>
            <a:r>
              <a:rPr lang="en-US" altLang="sr-Latn-RS" sz="1600">
                <a:cs typeface="Times New Roman" panose="02020603050405020304" pitchFamily="18" charset="0"/>
              </a:rPr>
              <a:t> nastaje kada između alata i materijala postoji samo tanki sloj (film) maziva koji može – usled velikih lokalnih kontaktnih pritisaka – biti i prekinut, što dovodi do hladnog zavarivanja.</a:t>
            </a:r>
            <a:endParaRPr lang="en-US" altLang="sr-Latn-RS" sz="1600"/>
          </a:p>
          <a:p>
            <a:pPr algn="just">
              <a:buFontTx/>
              <a:buChar char="•"/>
            </a:pPr>
            <a:r>
              <a:rPr lang="en-US" altLang="sr-Latn-RS" sz="1600" b="1">
                <a:cs typeface="Times New Roman" panose="02020603050405020304" pitchFamily="18" charset="0"/>
              </a:rPr>
              <a:t>Mešovito trenje</a:t>
            </a:r>
            <a:r>
              <a:rPr lang="en-US" altLang="sr-Latn-RS" sz="1600">
                <a:cs typeface="Times New Roman" panose="02020603050405020304" pitchFamily="18" charset="0"/>
              </a:rPr>
              <a:t> je najčešći slučaj u praksi plastičnog deformisanja. To je trenje s elementima i graničnog i hidrodinamičkog trenja.</a:t>
            </a:r>
            <a:endParaRPr lang="en-US" altLang="sr-Latn-RS" sz="1600"/>
          </a:p>
        </p:txBody>
      </p:sp>
      <p:pic>
        <p:nvPicPr>
          <p:cNvPr id="32772" name="Picture 2" descr="S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247775"/>
            <a:ext cx="34099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571750" y="285750"/>
            <a:ext cx="401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Sredstva za podmazivanje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85750" y="1643063"/>
            <a:ext cx="7000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sr-Latn-RS"/>
              <a:t>Osnovne vrste maziva za obradu deformisanjem: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ulja (mineralna i organska)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 emulzije (npr. ulje rastvoreno u vodi u određenoj razmeri)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 čvrsta mazivna sredstva (razne vrste prašaka, grafit, molibden, olovni cink sulfidi, sapuni i polimeri)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57188" y="3692525"/>
            <a:ext cx="74295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sr-Latn-RS"/>
              <a:t>Glavne karakteristike (zahtevi) maziva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sr-Latn-RS"/>
              <a:t>da je otporno na velike pritiske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sr-Latn-RS"/>
              <a:t>da dobro odvodi toplotu i hladi alate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sr-Latn-RS"/>
              <a:t>da ima dobru postojanost (toplotnu, hemijsku, korozivnu)</a:t>
            </a:r>
          </a:p>
          <a:p>
            <a:endParaRPr lang="en-US" altLang="sr-Latn-RS"/>
          </a:p>
          <a:p>
            <a:pPr>
              <a:spcAft>
                <a:spcPts val="600"/>
              </a:spcAft>
            </a:pPr>
            <a:r>
              <a:rPr lang="en-US" altLang="sr-Latn-RS"/>
              <a:t>Mazivo mora ispunjavati i ekološke uslove: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r-Latn-RS"/>
              <a:t>da se lako odstranjuje s površine posle deformisanja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sr-Latn-RS"/>
              <a:t>da je neškodljivo po zdravlje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85750" y="925513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Osnovni zadatak maziva je da razdvoji površine alata i materijala tokom procesa deformisanja.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2"/>
          <p:cNvSpPr txBox="1">
            <a:spLocks noChangeArrowheads="1"/>
          </p:cNvSpPr>
          <p:nvPr/>
        </p:nvSpPr>
        <p:spPr bwMode="auto">
          <a:xfrm>
            <a:off x="500063" y="2428875"/>
            <a:ext cx="20716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a)</a:t>
            </a:r>
          </a:p>
          <a:p>
            <a:endParaRPr lang="en-US" altLang="sr-Latn-RS"/>
          </a:p>
          <a:p>
            <a:r>
              <a:rPr lang="en-US" altLang="sr-Latn-RS"/>
              <a:t>b)</a:t>
            </a:r>
          </a:p>
          <a:p>
            <a:endParaRPr lang="en-US" altLang="sr-Latn-RS"/>
          </a:p>
          <a:p>
            <a:r>
              <a:rPr lang="en-US" altLang="sr-Latn-RS"/>
              <a:t>c)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77975" y="285750"/>
            <a:ext cx="606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Kvantitativno iskazivanje veličine trenja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00063" y="1071563"/>
            <a:ext cx="240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- koeficijent trenja (</a:t>
            </a:r>
            <a:r>
              <a:rPr lang="en-US" altLang="sr-Latn-RS" i="1">
                <a:sym typeface="Symbol" panose="05050102010706020507" pitchFamily="18" charset="2"/>
              </a:rPr>
              <a:t></a:t>
            </a:r>
            <a:r>
              <a:rPr lang="en-US" altLang="sr-Latn-RS"/>
              <a:t>) </a:t>
            </a:r>
          </a:p>
          <a:p>
            <a:r>
              <a:rPr lang="en-US" altLang="sr-Latn-RS"/>
              <a:t>- faktor trenja (</a:t>
            </a:r>
            <a:r>
              <a:rPr lang="en-US" altLang="sr-Latn-RS" i="1"/>
              <a:t>m</a:t>
            </a:r>
            <a:r>
              <a:rPr lang="en-US" altLang="sr-Latn-RS"/>
              <a:t>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7188" y="1857375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Postoje tri modela izražavanja tangencijalnog napona koji nastaje usled trenja:</a:t>
            </a: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pSp>
        <p:nvGrpSpPr>
          <p:cNvPr id="34826" name="Group 26"/>
          <p:cNvGrpSpPr>
            <a:grpSpLocks/>
          </p:cNvGrpSpPr>
          <p:nvPr/>
        </p:nvGrpSpPr>
        <p:grpSpPr bwMode="auto">
          <a:xfrm>
            <a:off x="857250" y="2428875"/>
            <a:ext cx="1468438" cy="1503363"/>
            <a:chOff x="928688" y="2643188"/>
            <a:chExt cx="1468437" cy="1503362"/>
          </a:xfrm>
        </p:grpSpPr>
        <p:graphicFrame>
          <p:nvGraphicFramePr>
            <p:cNvPr id="34838" name="Object 3"/>
            <p:cNvGraphicFramePr>
              <a:graphicFrameLocks noChangeAspect="1"/>
            </p:cNvGraphicFramePr>
            <p:nvPr/>
          </p:nvGraphicFramePr>
          <p:xfrm>
            <a:off x="928688" y="2643188"/>
            <a:ext cx="114458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5" name="Equation" r:id="rId3" imgW="508000" imgH="190500" progId="Equation.DSMT4">
                    <p:embed/>
                  </p:oleObj>
                </mc:Choice>
                <mc:Fallback>
                  <p:oleObj name="Equation" r:id="rId3" imgW="508000" imgH="1905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88" y="2643188"/>
                          <a:ext cx="114458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9" name="Object 5"/>
            <p:cNvGraphicFramePr>
              <a:graphicFrameLocks noChangeAspect="1"/>
            </p:cNvGraphicFramePr>
            <p:nvPr/>
          </p:nvGraphicFramePr>
          <p:xfrm>
            <a:off x="928688" y="3714750"/>
            <a:ext cx="146843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6" name="Equation" r:id="rId5" imgW="647700" imgH="190500" progId="Equation.DSMT4">
                    <p:embed/>
                  </p:oleObj>
                </mc:Choice>
                <mc:Fallback>
                  <p:oleObj name="Equation" r:id="rId5" imgW="647700" imgH="1905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88" y="3714750"/>
                          <a:ext cx="146843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40" name="Object 7"/>
            <p:cNvGraphicFramePr>
              <a:graphicFrameLocks noChangeAspect="1"/>
            </p:cNvGraphicFramePr>
            <p:nvPr/>
          </p:nvGraphicFramePr>
          <p:xfrm>
            <a:off x="928688" y="3214688"/>
            <a:ext cx="1231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7" name="Equation" r:id="rId7" imgW="545863" imgH="190417" progId="Equation.DSMT4">
                    <p:embed/>
                  </p:oleObj>
                </mc:Choice>
                <mc:Fallback>
                  <p:oleObj name="Equation" r:id="rId7" imgW="545863" imgH="190417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88" y="3214688"/>
                          <a:ext cx="1231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4828" name="Object 13"/>
          <p:cNvGraphicFramePr>
            <a:graphicFrameLocks noChangeAspect="1"/>
          </p:cNvGraphicFramePr>
          <p:nvPr/>
        </p:nvGraphicFramePr>
        <p:xfrm>
          <a:off x="2714625" y="3500438"/>
          <a:ext cx="10731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Equation" r:id="rId9" imgW="507780" imgH="152334" progId="Equation.DSMT4">
                  <p:embed/>
                </p:oleObj>
              </mc:Choice>
              <mc:Fallback>
                <p:oleObj name="Equation" r:id="rId9" imgW="507780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3500438"/>
                        <a:ext cx="10731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4830" name="Object 15"/>
          <p:cNvGraphicFramePr>
            <a:graphicFrameLocks noChangeAspect="1"/>
          </p:cNvGraphicFramePr>
          <p:nvPr/>
        </p:nvGraphicFramePr>
        <p:xfrm>
          <a:off x="4143375" y="3429000"/>
          <a:ext cx="13858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Equation" r:id="rId11" imgW="736600" imgH="190500" progId="Equation.DSMT4">
                  <p:embed/>
                </p:oleObj>
              </mc:Choice>
              <mc:Fallback>
                <p:oleObj name="Equation" r:id="rId11" imgW="736600" imgH="190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3429000"/>
                        <a:ext cx="13858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4832" name="Object 17"/>
          <p:cNvGraphicFramePr>
            <a:graphicFrameLocks noChangeAspect="1"/>
          </p:cNvGraphicFramePr>
          <p:nvPr/>
        </p:nvGraphicFramePr>
        <p:xfrm>
          <a:off x="500063" y="4167188"/>
          <a:ext cx="604837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Equation" r:id="rId13" imgW="3225800" imgH="368300" progId="Equation.DSMT4">
                  <p:embed/>
                </p:oleObj>
              </mc:Choice>
              <mc:Fallback>
                <p:oleObj name="Equation" r:id="rId13" imgW="3225800" imgH="368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167188"/>
                        <a:ext cx="604837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3483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3483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4836" name="Object 24"/>
          <p:cNvGraphicFramePr>
            <a:graphicFrameLocks noChangeAspect="1"/>
          </p:cNvGraphicFramePr>
          <p:nvPr/>
        </p:nvGraphicFramePr>
        <p:xfrm>
          <a:off x="4643438" y="5000625"/>
          <a:ext cx="2620962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Equation" r:id="rId15" imgW="1511300" imgH="368300" progId="Equation.DSMT4">
                  <p:embed/>
                </p:oleObj>
              </mc:Choice>
              <mc:Fallback>
                <p:oleObj name="Equation" r:id="rId15" imgW="1511300" imgH="3683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00625"/>
                        <a:ext cx="2620962" cy="642938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Rectangle 25"/>
          <p:cNvSpPr>
            <a:spLocks noChangeArrowheads="1"/>
          </p:cNvSpPr>
          <p:nvPr/>
        </p:nvSpPr>
        <p:spPr bwMode="auto">
          <a:xfrm>
            <a:off x="285750" y="5715000"/>
            <a:ext cx="585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 topla obrada </a:t>
            </a:r>
            <a:r>
              <a:rPr lang="en-US" altLang="sr-Latn-RS">
                <a:sym typeface="Symbol" panose="05050102010706020507" pitchFamily="18" charset="2"/>
              </a:rPr>
              <a:t></a:t>
            </a:r>
            <a:r>
              <a:rPr lang="en-US" altLang="sr-Latn-RS"/>
              <a:t> = 0,4–0,5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 hladna obrada bez podmazivanja </a:t>
            </a:r>
            <a:r>
              <a:rPr lang="en-US" altLang="sr-Latn-RS">
                <a:sym typeface="Symbol" panose="05050102010706020507" pitchFamily="18" charset="2"/>
              </a:rPr>
              <a:t></a:t>
            </a:r>
            <a:r>
              <a:rPr lang="en-US" altLang="sr-Latn-RS"/>
              <a:t> = 0,2–0,3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/>
              <a:t> hladna obrada sa podmazivanjem </a:t>
            </a:r>
            <a:r>
              <a:rPr lang="en-US" altLang="sr-Latn-RS">
                <a:sym typeface="Symbol" panose="05050102010706020507" pitchFamily="18" charset="2"/>
              </a:rPr>
              <a:t></a:t>
            </a:r>
            <a:r>
              <a:rPr lang="en-US" altLang="sr-Latn-RS"/>
              <a:t> = 0,08–0,15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ijagram tren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84275"/>
            <a:ext cx="4076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682750" y="446088"/>
            <a:ext cx="521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400" b="1">
                <a:latin typeface="Arial" panose="020B0604020202020204" pitchFamily="34" charset="0"/>
              </a:rPr>
              <a:t>Sabijanje prestena -</a:t>
            </a:r>
            <a:r>
              <a:rPr lang="sr-Latn-RS" altLang="sr-Latn-RS" sz="2400" b="1">
                <a:latin typeface="Arial" panose="020B0604020202020204" pitchFamily="34" charset="0"/>
              </a:rPr>
              <a:t> </a:t>
            </a:r>
            <a:r>
              <a:rPr lang="en-US" altLang="sr-Latn-RS" sz="2400" b="1">
                <a:latin typeface="Arial" panose="020B0604020202020204" pitchFamily="34" charset="0"/>
              </a:rPr>
              <a:t>Ring test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5292725" y="1177925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800" i="1">
                <a:latin typeface="Arial" panose="020B0604020202020204" pitchFamily="34" charset="0"/>
              </a:rPr>
              <a:t>D</a:t>
            </a:r>
            <a:r>
              <a:rPr lang="en-US" altLang="sr-Latn-RS" sz="1800" i="1" baseline="-25000">
                <a:latin typeface="Arial" panose="020B0604020202020204" pitchFamily="34" charset="0"/>
              </a:rPr>
              <a:t>o</a:t>
            </a:r>
            <a:r>
              <a:rPr lang="en-US" altLang="sr-Latn-RS" sz="1800" i="1">
                <a:latin typeface="Arial" panose="020B0604020202020204" pitchFamily="34" charset="0"/>
              </a:rPr>
              <a:t>:D</a:t>
            </a:r>
            <a:r>
              <a:rPr lang="en-US" altLang="sr-Latn-RS" sz="1800" i="1" baseline="-25000">
                <a:latin typeface="Arial" panose="020B0604020202020204" pitchFamily="34" charset="0"/>
              </a:rPr>
              <a:t>u</a:t>
            </a:r>
            <a:r>
              <a:rPr lang="en-US" altLang="sr-Latn-RS" sz="1800" i="1">
                <a:latin typeface="Arial" panose="020B0604020202020204" pitchFamily="34" charset="0"/>
              </a:rPr>
              <a:t>:h = 6:3:2</a:t>
            </a:r>
            <a:endParaRPr lang="en-US" altLang="sr-Latn-RS" sz="1800">
              <a:latin typeface="Arial" panose="020B0604020202020204" pitchFamily="34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5364163" y="4941888"/>
            <a:ext cx="11520487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1033463" y="5546725"/>
          <a:ext cx="10144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4" imgW="787400" imgH="431800" progId="Equation.DSMT4">
                  <p:embed/>
                </p:oleObj>
              </mc:Choice>
              <mc:Fallback>
                <p:oleObj name="Equation" r:id="rId4" imgW="787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5546725"/>
                        <a:ext cx="101441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5383213" y="570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35848" name="Object 4"/>
          <p:cNvGraphicFramePr>
            <a:graphicFrameLocks noChangeAspect="1"/>
          </p:cNvGraphicFramePr>
          <p:nvPr/>
        </p:nvGraphicFramePr>
        <p:xfrm>
          <a:off x="2541588" y="5521325"/>
          <a:ext cx="949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6" imgW="774364" imgH="431613" progId="Equation.DSMT4">
                  <p:embed/>
                </p:oleObj>
              </mc:Choice>
              <mc:Fallback>
                <p:oleObj name="Equation" r:id="rId6" imgW="774364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521325"/>
                        <a:ext cx="949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9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236913"/>
            <a:ext cx="43116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0" name="Group 7"/>
          <p:cNvGrpSpPr>
            <a:grpSpLocks/>
          </p:cNvGrpSpPr>
          <p:nvPr/>
        </p:nvGrpSpPr>
        <p:grpSpPr bwMode="auto">
          <a:xfrm>
            <a:off x="5873750" y="5443538"/>
            <a:ext cx="2049463" cy="1281112"/>
            <a:chOff x="5500693" y="1571611"/>
            <a:chExt cx="2448001" cy="1523191"/>
          </a:xfrm>
        </p:grpSpPr>
        <p:pic>
          <p:nvPicPr>
            <p:cNvPr id="3585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4" t="39384" r="25708" b="39709"/>
            <a:stretch>
              <a:fillRect/>
            </a:stretch>
          </p:blipFill>
          <p:spPr bwMode="auto">
            <a:xfrm>
              <a:off x="5500694" y="1571611"/>
              <a:ext cx="2448000" cy="71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4" t="40808" r="29103" b="36726"/>
            <a:stretch>
              <a:fillRect/>
            </a:stretch>
          </p:blipFill>
          <p:spPr bwMode="auto">
            <a:xfrm>
              <a:off x="5500693" y="2285992"/>
              <a:ext cx="2448000" cy="80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1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693863"/>
            <a:ext cx="4076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omponente nap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32289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Komponente deforma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0"/>
            <a:ext cx="3452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643188" y="285750"/>
            <a:ext cx="378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/>
              <a:t>Naponi i deformacije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24" name="Object 10"/>
          <p:cNvGraphicFramePr>
            <a:graphicFrameLocks noChangeAspect="1"/>
          </p:cNvGraphicFramePr>
          <p:nvPr/>
        </p:nvGraphicFramePr>
        <p:xfrm>
          <a:off x="4286250" y="5715000"/>
          <a:ext cx="457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5" imgW="3632200" imgH="431800" progId="Equation.DSMT4">
                  <p:embed/>
                </p:oleObj>
              </mc:Choice>
              <mc:Fallback>
                <p:oleObj name="Equation" r:id="rId5" imgW="36322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715000"/>
                        <a:ext cx="457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26" name="Object 12"/>
          <p:cNvGraphicFramePr>
            <a:graphicFrameLocks noChangeAspect="1"/>
          </p:cNvGraphicFramePr>
          <p:nvPr/>
        </p:nvGraphicFramePr>
        <p:xfrm>
          <a:off x="4286250" y="2643188"/>
          <a:ext cx="41068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7" imgW="3822700" imgH="774700" progId="Equation.DSMT4">
                  <p:embed/>
                </p:oleObj>
              </mc:Choice>
              <mc:Fallback>
                <p:oleObj name="Equation" r:id="rId7" imgW="3822700" imgH="774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643188"/>
                        <a:ext cx="41068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2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30" name="Object 18"/>
          <p:cNvGraphicFramePr>
            <a:graphicFrameLocks noChangeAspect="1"/>
          </p:cNvGraphicFramePr>
          <p:nvPr/>
        </p:nvGraphicFramePr>
        <p:xfrm>
          <a:off x="4214813" y="4071938"/>
          <a:ext cx="18510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9" imgW="1854200" imgH="1244600" progId="Equation.DSMT4">
                  <p:embed/>
                </p:oleObj>
              </mc:Choice>
              <mc:Fallback>
                <p:oleObj name="Equation" r:id="rId9" imgW="1854200" imgH="1244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4071938"/>
                        <a:ext cx="18510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32" name="Object 20"/>
          <p:cNvGraphicFramePr>
            <a:graphicFrameLocks noChangeAspect="1"/>
          </p:cNvGraphicFramePr>
          <p:nvPr/>
        </p:nvGraphicFramePr>
        <p:xfrm>
          <a:off x="4071938" y="928688"/>
          <a:ext cx="1196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11" imgW="1143000" imgH="787400" progId="Equation.DSMT4">
                  <p:embed/>
                </p:oleObj>
              </mc:Choice>
              <mc:Fallback>
                <p:oleObj name="Equation" r:id="rId11" imgW="1143000" imgH="787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928688"/>
                        <a:ext cx="11969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3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14375"/>
            <a:ext cx="30337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3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36" name="Object 29"/>
          <p:cNvGraphicFramePr>
            <a:graphicFrameLocks noChangeAspect="1"/>
          </p:cNvGraphicFramePr>
          <p:nvPr/>
        </p:nvGraphicFramePr>
        <p:xfrm>
          <a:off x="6073775" y="873125"/>
          <a:ext cx="24288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14" imgW="1968500" imgH="673100" progId="Equation.DSMT4">
                  <p:embed/>
                </p:oleObj>
              </mc:Choice>
              <mc:Fallback>
                <p:oleObj name="Equation" r:id="rId14" imgW="1968500" imgH="6731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873125"/>
                        <a:ext cx="24288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38" name="Rectangle 3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923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40" name="Object 33"/>
          <p:cNvGraphicFramePr>
            <a:graphicFrameLocks noChangeAspect="1"/>
          </p:cNvGraphicFramePr>
          <p:nvPr/>
        </p:nvGraphicFramePr>
        <p:xfrm>
          <a:off x="6500813" y="1928813"/>
          <a:ext cx="1333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6" imgW="1333500" imgH="431800" progId="Equation.DSMT4">
                  <p:embed/>
                </p:oleObj>
              </mc:Choice>
              <mc:Fallback>
                <p:oleObj name="Equation" r:id="rId16" imgW="1333500" imgH="431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928813"/>
                        <a:ext cx="13335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42" name="Object 8"/>
          <p:cNvGraphicFramePr>
            <a:graphicFrameLocks noChangeAspect="1"/>
          </p:cNvGraphicFramePr>
          <p:nvPr/>
        </p:nvGraphicFramePr>
        <p:xfrm>
          <a:off x="4000500" y="2000250"/>
          <a:ext cx="21224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8" imgW="1701800" imgH="254000" progId="Equation.DSMT4">
                  <p:embed/>
                </p:oleObj>
              </mc:Choice>
              <mc:Fallback>
                <p:oleObj name="Equation" r:id="rId18" imgW="1701800" imgH="254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000250"/>
                        <a:ext cx="21224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44" name="Object 27"/>
          <p:cNvGraphicFramePr>
            <a:graphicFrameLocks noChangeAspect="1"/>
          </p:cNvGraphicFramePr>
          <p:nvPr/>
        </p:nvGraphicFramePr>
        <p:xfrm>
          <a:off x="6500813" y="4643438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20" imgW="1143000" imgH="368300" progId="Equation.DSMT4">
                  <p:embed/>
                </p:oleObj>
              </mc:Choice>
              <mc:Fallback>
                <p:oleObj name="Equation" r:id="rId20" imgW="1143000" imgH="3683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4643438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9246" name="Object 10"/>
          <p:cNvGraphicFramePr>
            <a:graphicFrameLocks noChangeAspect="1"/>
          </p:cNvGraphicFramePr>
          <p:nvPr/>
        </p:nvGraphicFramePr>
        <p:xfrm>
          <a:off x="6429375" y="4143375"/>
          <a:ext cx="18224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22" imgW="1333500" imgH="215900" progId="Equation.DSMT4">
                  <p:embed/>
                </p:oleObj>
              </mc:Choice>
              <mc:Fallback>
                <p:oleObj name="Equation" r:id="rId22" imgW="1333500" imgH="215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143375"/>
                        <a:ext cx="18224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4643438" y="2357438"/>
          <a:ext cx="2046287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1498600" imgH="1409700" progId="Equation.DSMT4">
                  <p:embed/>
                </p:oleObj>
              </mc:Choice>
              <mc:Fallback>
                <p:oleObj name="Equation" r:id="rId3" imgW="1498600" imgH="1409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357438"/>
                        <a:ext cx="2046287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857375" y="28575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Jednačine ravnoteže napregnutog tela</a:t>
            </a:r>
          </a:p>
        </p:txBody>
      </p:sp>
      <p:pic>
        <p:nvPicPr>
          <p:cNvPr id="10245" name="Picture 3" descr="Komponente napona i prirasta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71688"/>
            <a:ext cx="29289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00063" y="1071563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>
                <a:solidFill>
                  <a:srgbClr val="FF0000"/>
                </a:solidFill>
              </a:rPr>
              <a:t>Veličina napona u opštem slučaju menja se od tačke do tačke tela i predstavlja neprekidnu funkciju koordinata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928688" y="1425575"/>
          <a:ext cx="15001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3" imgW="952087" imgH="228501" progId="Equation.DSMT4">
                  <p:embed/>
                </p:oleObj>
              </mc:Choice>
              <mc:Fallback>
                <p:oleObj name="Equation" r:id="rId3" imgW="952087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25575"/>
                        <a:ext cx="15001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14313" y="928688"/>
            <a:ext cx="371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r-Latn-CS" altLang="sr-Latn-RS"/>
              <a:t>- Područje</a:t>
            </a:r>
            <a:r>
              <a:rPr lang="en-US" altLang="sr-Latn-RS"/>
              <a:t> </a:t>
            </a:r>
            <a:r>
              <a:rPr lang="sr-Latn-CS" altLang="sr-Latn-RS"/>
              <a:t>elastičnih deformacija </a:t>
            </a:r>
            <a:endParaRPr lang="en-US" altLang="sr-Latn-RS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571750" y="285750"/>
            <a:ext cx="400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sr-Latn-RS" sz="2400"/>
              <a:t>Veza napon -deformacija</a:t>
            </a:r>
            <a:endParaRPr lang="en-US" altLang="sr-Latn-RS" sz="24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71" name="Object 6"/>
          <p:cNvGraphicFramePr>
            <a:graphicFrameLocks noChangeAspect="1"/>
          </p:cNvGraphicFramePr>
          <p:nvPr/>
        </p:nvGraphicFramePr>
        <p:xfrm>
          <a:off x="930275" y="1887538"/>
          <a:ext cx="2498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5" imgW="1396394" imgH="342751" progId="Equation.DSMT4">
                  <p:embed/>
                </p:oleObj>
              </mc:Choice>
              <mc:Fallback>
                <p:oleObj name="Equation" r:id="rId5" imgW="1396394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887538"/>
                        <a:ext cx="24987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14313" y="27860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- Područje malih elasto-plastičnih  </a:t>
            </a:r>
            <a:br>
              <a:rPr lang="en-US" altLang="sr-Latn-RS"/>
            </a:br>
            <a:r>
              <a:rPr lang="en-US" altLang="sr-Latn-RS"/>
              <a:t>  deformacija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74" name="Object 8"/>
          <p:cNvGraphicFramePr>
            <a:graphicFrameLocks noChangeAspect="1"/>
          </p:cNvGraphicFramePr>
          <p:nvPr/>
        </p:nvGraphicFramePr>
        <p:xfrm>
          <a:off x="2503488" y="3500438"/>
          <a:ext cx="854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7" imgW="533169" imgH="380835" progId="Equation.DSMT4">
                  <p:embed/>
                </p:oleObj>
              </mc:Choice>
              <mc:Fallback>
                <p:oleObj name="Equation" r:id="rId7" imgW="533169" imgH="38083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3500438"/>
                        <a:ext cx="854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76" name="Object 10"/>
          <p:cNvGraphicFramePr>
            <a:graphicFrameLocks noChangeAspect="1"/>
          </p:cNvGraphicFramePr>
          <p:nvPr/>
        </p:nvGraphicFramePr>
        <p:xfrm>
          <a:off x="928688" y="3643313"/>
          <a:ext cx="12239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9" imgW="647700" imgH="190500" progId="Equation.DSMT4">
                  <p:embed/>
                </p:oleObj>
              </mc:Choice>
              <mc:Fallback>
                <p:oleObj name="Equation" r:id="rId9" imgW="647700" imgH="190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643313"/>
                        <a:ext cx="12239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214313" y="4286250"/>
            <a:ext cx="428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- Područje velikih plasti</a:t>
            </a:r>
            <a:r>
              <a:rPr lang="sr-Latn-CS" altLang="sr-Latn-RS"/>
              <a:t>čnih </a:t>
            </a:r>
            <a:r>
              <a:rPr lang="en-US" altLang="sr-Latn-RS"/>
              <a:t>deformacija 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79" name="Object 12"/>
          <p:cNvGraphicFramePr>
            <a:graphicFrameLocks noChangeAspect="1"/>
          </p:cNvGraphicFramePr>
          <p:nvPr/>
        </p:nvGraphicFramePr>
        <p:xfrm>
          <a:off x="900113" y="4997450"/>
          <a:ext cx="13858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11" imgW="736600" imgH="190500" progId="Equation.DSMT4">
                  <p:embed/>
                </p:oleObj>
              </mc:Choice>
              <mc:Fallback>
                <p:oleObj name="Equation" r:id="rId11" imgW="7366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97450"/>
                        <a:ext cx="13858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1282" name="Object 16"/>
          <p:cNvGraphicFramePr>
            <a:graphicFrameLocks noChangeAspect="1"/>
          </p:cNvGraphicFramePr>
          <p:nvPr/>
        </p:nvGraphicFramePr>
        <p:xfrm>
          <a:off x="2714625" y="4857750"/>
          <a:ext cx="993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13" imgW="622030" imgH="380835" progId="Equation.DSMT4">
                  <p:embed/>
                </p:oleObj>
              </mc:Choice>
              <mc:Fallback>
                <p:oleObj name="Equation" r:id="rId13" imgW="622030" imgH="3808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857750"/>
                        <a:ext cx="9937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4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724025"/>
            <a:ext cx="44291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eformacije paralelopip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43000"/>
            <a:ext cx="34020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898650" y="285750"/>
            <a:ext cx="562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Načini izražavanja deformacija u TPD</a:t>
            </a: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357188" y="1428750"/>
            <a:ext cx="5286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sr-Latn-RS" sz="1400" b="1" i="1">
                <a:cs typeface="Times New Roman" panose="02020603050405020304" pitchFamily="18" charset="0"/>
              </a:rPr>
              <a:t>apsolutna deformacija</a:t>
            </a:r>
            <a:r>
              <a:rPr lang="en-US" altLang="sr-Latn-RS" sz="1400" b="1"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 sz="14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 sz="1400" b="1" i="1"/>
              <a:t>jedinična (</a:t>
            </a:r>
            <a:r>
              <a:rPr lang="sr-Latn-CS" altLang="sr-Latn-RS" sz="1400" b="1" i="1"/>
              <a:t>relativna) </a:t>
            </a:r>
            <a:r>
              <a:rPr lang="en-US" altLang="sr-Latn-RS" sz="1400" b="1" i="1">
                <a:cs typeface="Times New Roman" panose="02020603050405020304" pitchFamily="18" charset="0"/>
              </a:rPr>
              <a:t>deformacija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 i="1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 sz="1400" b="1" i="1"/>
              <a:t>deformacija površine </a:t>
            </a:r>
            <a:r>
              <a:rPr lang="sr-Latn-CS" altLang="sr-Latn-RS" sz="1400" b="1" i="1"/>
              <a:t>(poprečnog preseka)</a:t>
            </a:r>
            <a:endParaRPr lang="en-US" altLang="sr-Latn-RS" sz="1400" b="1" i="1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/>
          </a:p>
          <a:p>
            <a:pPr>
              <a:buFont typeface="Arial" panose="020B0604020202020204" pitchFamily="34" charset="0"/>
              <a:buChar char="•"/>
            </a:pPr>
            <a:endParaRPr lang="sr-Latn-CS" altLang="sr-Latn-RS" sz="1400" i="1"/>
          </a:p>
          <a:p>
            <a:pPr>
              <a:buFont typeface="Arial" panose="020B0604020202020204" pitchFamily="34" charset="0"/>
              <a:buChar char="•"/>
            </a:pPr>
            <a:endParaRPr lang="sr-Latn-CS" altLang="sr-Latn-RS" sz="1400" i="1"/>
          </a:p>
          <a:p>
            <a:pPr>
              <a:buFont typeface="Arial" panose="020B0604020202020204" pitchFamily="34" charset="0"/>
              <a:buChar char="•"/>
            </a:pPr>
            <a:endParaRPr lang="en-US" altLang="sr-Latn-RS" sz="1400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sr-Latn-RS" sz="1400" b="1" i="1"/>
              <a:t>logaritamska deformacija</a:t>
            </a:r>
            <a:endParaRPr lang="en-US" altLang="sr-Latn-RS" sz="1400" b="1"/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914400" y="1857375"/>
          <a:ext cx="1127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4" imgW="545863" imgH="190417" progId="Equation.DSMT4">
                  <p:embed/>
                </p:oleObj>
              </mc:Choice>
              <mc:Fallback>
                <p:oleObj name="Equation" r:id="rId4" imgW="545863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57375"/>
                        <a:ext cx="1127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295" name="Object 11"/>
          <p:cNvGraphicFramePr>
            <a:graphicFrameLocks noChangeAspect="1"/>
          </p:cNvGraphicFramePr>
          <p:nvPr/>
        </p:nvGraphicFramePr>
        <p:xfrm>
          <a:off x="923925" y="2643188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6" imgW="380835" imgH="380835" progId="Equation.DSMT4">
                  <p:embed/>
                </p:oleObj>
              </mc:Choice>
              <mc:Fallback>
                <p:oleObj name="Equation" r:id="rId6" imgW="380835" imgH="380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2643188"/>
                        <a:ext cx="647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297" name="Object 13"/>
          <p:cNvGraphicFramePr>
            <a:graphicFrameLocks noChangeAspect="1"/>
          </p:cNvGraphicFramePr>
          <p:nvPr/>
        </p:nvGraphicFramePr>
        <p:xfrm>
          <a:off x="928688" y="3744913"/>
          <a:ext cx="781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8" imgW="469696" imgH="380835" progId="Equation.DSMT4">
                  <p:embed/>
                </p:oleObj>
              </mc:Choice>
              <mc:Fallback>
                <p:oleObj name="Equation" r:id="rId8" imgW="469696" imgH="380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744913"/>
                        <a:ext cx="7810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299" name="Object 15"/>
          <p:cNvGraphicFramePr>
            <a:graphicFrameLocks noChangeAspect="1"/>
          </p:cNvGraphicFramePr>
          <p:nvPr/>
        </p:nvGraphicFramePr>
        <p:xfrm>
          <a:off x="896938" y="4786313"/>
          <a:ext cx="2603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0" imgW="1422400" imgH="469900" progId="Equation.DSMT4">
                  <p:embed/>
                </p:oleObj>
              </mc:Choice>
              <mc:Fallback>
                <p:oleObj name="Equation" r:id="rId10" imgW="1422400" imgH="469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786313"/>
                        <a:ext cx="26035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01" name="Object 17"/>
          <p:cNvGraphicFramePr>
            <a:graphicFrameLocks noChangeAspect="1"/>
          </p:cNvGraphicFramePr>
          <p:nvPr/>
        </p:nvGraphicFramePr>
        <p:xfrm>
          <a:off x="4643438" y="3714750"/>
          <a:ext cx="14747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12" imgW="1117600" imgH="381000" progId="Equation.DSMT4">
                  <p:embed/>
                </p:oleObj>
              </mc:Choice>
              <mc:Fallback>
                <p:oleObj name="Equation" r:id="rId12" imgW="11176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14750"/>
                        <a:ext cx="14747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03" name="Object 19"/>
          <p:cNvGraphicFramePr>
            <a:graphicFrameLocks noChangeAspect="1"/>
          </p:cNvGraphicFramePr>
          <p:nvPr/>
        </p:nvGraphicFramePr>
        <p:xfrm>
          <a:off x="4643438" y="4643438"/>
          <a:ext cx="15001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14" imgW="1129810" imgH="380835" progId="Equation.DSMT4">
                  <p:embed/>
                </p:oleObj>
              </mc:Choice>
              <mc:Fallback>
                <p:oleObj name="Equation" r:id="rId14" imgW="1129810" imgH="38083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643438"/>
                        <a:ext cx="15001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05" name="Object 21"/>
          <p:cNvGraphicFramePr>
            <a:graphicFrameLocks noChangeAspect="1"/>
          </p:cNvGraphicFramePr>
          <p:nvPr/>
        </p:nvGraphicFramePr>
        <p:xfrm>
          <a:off x="4572000" y="5572125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16" imgW="1143000" imgH="381000" progId="Equation.DSMT4">
                  <p:embed/>
                </p:oleObj>
              </mc:Choice>
              <mc:Fallback>
                <p:oleObj name="Equation" r:id="rId16" imgW="1143000" imgH="381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72125"/>
                        <a:ext cx="15113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07" name="Object 23"/>
          <p:cNvGraphicFramePr>
            <a:graphicFrameLocks noChangeAspect="1"/>
          </p:cNvGraphicFramePr>
          <p:nvPr/>
        </p:nvGraphicFramePr>
        <p:xfrm>
          <a:off x="6715125" y="3571875"/>
          <a:ext cx="2235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18" imgW="1612900" imgH="469900" progId="Equation.DSMT4">
                  <p:embed/>
                </p:oleObj>
              </mc:Choice>
              <mc:Fallback>
                <p:oleObj name="Equation" r:id="rId18" imgW="1612900" imgH="469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3571875"/>
                        <a:ext cx="2235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09" name="Object 25"/>
          <p:cNvGraphicFramePr>
            <a:graphicFrameLocks noChangeAspect="1"/>
          </p:cNvGraphicFramePr>
          <p:nvPr/>
        </p:nvGraphicFramePr>
        <p:xfrm>
          <a:off x="6715125" y="4643438"/>
          <a:ext cx="10461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20" imgW="787400" imgH="381000" progId="Equation.DSMT4">
                  <p:embed/>
                </p:oleObj>
              </mc:Choice>
              <mc:Fallback>
                <p:oleObj name="Equation" r:id="rId20" imgW="787400" imgH="381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4643438"/>
                        <a:ext cx="104616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2311" name="Object 27"/>
          <p:cNvGraphicFramePr>
            <a:graphicFrameLocks noChangeAspect="1"/>
          </p:cNvGraphicFramePr>
          <p:nvPr/>
        </p:nvGraphicFramePr>
        <p:xfrm>
          <a:off x="6715125" y="5568950"/>
          <a:ext cx="10588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22" imgW="799753" imgH="380835" progId="Equation.DSMT4">
                  <p:embed/>
                </p:oleObj>
              </mc:Choice>
              <mc:Fallback>
                <p:oleObj name="Equation" r:id="rId22" imgW="799753" imgH="38083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5568950"/>
                        <a:ext cx="10588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57188" y="4357688"/>
            <a:ext cx="3351212" cy="1374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714500" y="285750"/>
            <a:ext cx="609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/>
              <a:t>Veza između pojedinih vrsta deformacija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642938" y="1071563"/>
          <a:ext cx="34385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1930400" imgH="381000" progId="Equation.DSMT4">
                  <p:embed/>
                </p:oleObj>
              </mc:Choice>
              <mc:Fallback>
                <p:oleObj name="Equation" r:id="rId3" imgW="1930400" imgH="38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071563"/>
                        <a:ext cx="34385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18" name="Object 3"/>
          <p:cNvGraphicFramePr>
            <a:graphicFrameLocks noChangeAspect="1"/>
          </p:cNvGraphicFramePr>
          <p:nvPr/>
        </p:nvGraphicFramePr>
        <p:xfrm>
          <a:off x="685800" y="2000250"/>
          <a:ext cx="22002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5" imgW="1422400" imgH="368300" progId="Equation.DSMT4">
                  <p:embed/>
                </p:oleObj>
              </mc:Choice>
              <mc:Fallback>
                <p:oleObj name="Equation" r:id="rId5" imgW="1422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00250"/>
                        <a:ext cx="22002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3178175" y="2209800"/>
          <a:ext cx="609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7" imgW="317225" imgH="152268" progId="Equation.DSMT4">
                  <p:embed/>
                </p:oleObj>
              </mc:Choice>
              <mc:Fallback>
                <p:oleObj name="Equation" r:id="rId7" imgW="317225" imgH="1522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209800"/>
                        <a:ext cx="6096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23" name="Object 10"/>
          <p:cNvGraphicFramePr>
            <a:graphicFrameLocks noChangeAspect="1"/>
          </p:cNvGraphicFramePr>
          <p:nvPr/>
        </p:nvGraphicFramePr>
        <p:xfrm>
          <a:off x="2462213" y="5500688"/>
          <a:ext cx="16097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9" imgW="1206500" imgH="673100" progId="Equation.DSMT4">
                  <p:embed/>
                </p:oleObj>
              </mc:Choice>
              <mc:Fallback>
                <p:oleObj name="Equation" r:id="rId9" imgW="1206500" imgH="673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500688"/>
                        <a:ext cx="16097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25" name="Object 12"/>
          <p:cNvGraphicFramePr>
            <a:graphicFrameLocks noChangeAspect="1"/>
          </p:cNvGraphicFramePr>
          <p:nvPr/>
        </p:nvGraphicFramePr>
        <p:xfrm>
          <a:off x="5072063" y="5500688"/>
          <a:ext cx="17113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11" imgW="1282700" imgH="673100" progId="Equation.DSMT4">
                  <p:embed/>
                </p:oleObj>
              </mc:Choice>
              <mc:Fallback>
                <p:oleObj name="Equation" r:id="rId11" imgW="1282700" imgH="673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500688"/>
                        <a:ext cx="17113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5214938" y="2428875"/>
          <a:ext cx="3054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13" imgW="901309" imgH="190417" progId="Equation.DSMT4">
                  <p:embed/>
                </p:oleObj>
              </mc:Choice>
              <mc:Fallback>
                <p:oleObj name="Equation" r:id="rId13" imgW="901309" imgH="19041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428875"/>
                        <a:ext cx="3054350" cy="642938"/>
                      </a:xfrm>
                      <a:prstGeom prst="rect">
                        <a:avLst/>
                      </a:prstGeom>
                      <a:solidFill>
                        <a:srgbClr val="FF0000">
                          <a:alpha val="6196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5243513" y="995363"/>
          <a:ext cx="31162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15" imgW="1981200" imgH="571500" progId="Equation.DSMT4">
                  <p:embed/>
                </p:oleObj>
              </mc:Choice>
              <mc:Fallback>
                <p:oleObj name="Equation" r:id="rId15" imgW="1981200" imgH="571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995363"/>
                        <a:ext cx="31162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6500813" y="2000250"/>
            <a:ext cx="14287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1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92488"/>
            <a:ext cx="5413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71563" y="214313"/>
            <a:ext cx="692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664" tIns="152352" bIns="152352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hr-HR" altLang="sr-Latn-RS" sz="2400" b="1">
                <a:cs typeface="Arial" panose="020B0604020202020204" pitchFamily="34" charset="0"/>
              </a:rPr>
              <a:t>Brzina </a:t>
            </a:r>
            <a:r>
              <a:rPr lang="en-US" altLang="sr-Latn-RS" sz="2400" b="1">
                <a:cs typeface="Arial" panose="020B0604020202020204" pitchFamily="34" charset="0"/>
              </a:rPr>
              <a:t>deformisanja i brzina </a:t>
            </a:r>
            <a:r>
              <a:rPr lang="hr-HR" altLang="sr-Latn-RS" sz="2400" b="1">
                <a:cs typeface="Arial" panose="020B0604020202020204" pitchFamily="34" charset="0"/>
              </a:rPr>
              <a:t>deformacije</a:t>
            </a:r>
            <a:endParaRPr lang="de-DE" altLang="sr-Latn-RS" sz="2400"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500063" y="3602038"/>
          <a:ext cx="33512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3" imgW="1854200" imgH="419100" progId="Equation.DSMT4">
                  <p:embed/>
                </p:oleObj>
              </mc:Choice>
              <mc:Fallback>
                <p:oleObj name="Equation" r:id="rId3" imgW="1854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602038"/>
                        <a:ext cx="33512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4342" name="Object 4"/>
          <p:cNvGraphicFramePr>
            <a:graphicFrameLocks noChangeAspect="1"/>
          </p:cNvGraphicFramePr>
          <p:nvPr/>
        </p:nvGraphicFramePr>
        <p:xfrm>
          <a:off x="571500" y="1928813"/>
          <a:ext cx="2493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5" imgW="1548728" imgH="380835" progId="Equation.DSMT4">
                  <p:embed/>
                </p:oleObj>
              </mc:Choice>
              <mc:Fallback>
                <p:oleObj name="Equation" r:id="rId5" imgW="1548728" imgH="38083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28813"/>
                        <a:ext cx="2493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85750" y="1357313"/>
            <a:ext cx="6215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- Brzina deformisanja (brzina pritiskiva</a:t>
            </a:r>
            <a:r>
              <a:rPr lang="sr-Latn-CS" altLang="sr-Latn-RS"/>
              <a:t>č</a:t>
            </a:r>
            <a:r>
              <a:rPr lang="en-US" altLang="sr-Latn-RS"/>
              <a:t>a ma</a:t>
            </a:r>
            <a:r>
              <a:rPr lang="sr-Latn-CS" altLang="sr-Latn-RS"/>
              <a:t>šine</a:t>
            </a:r>
            <a:r>
              <a:rPr lang="en-US" altLang="sr-Latn-RS"/>
              <a:t>)  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285750" y="2857500"/>
            <a:ext cx="7491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sr-Latn-RS"/>
              <a:t>Brzina deformacije</a:t>
            </a:r>
          </a:p>
          <a:p>
            <a:r>
              <a:rPr lang="en-US" altLang="sr-Latn-RS"/>
              <a:t>(brzina relativnog pomeranja čestica materijala) 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0063" y="4500563"/>
          <a:ext cx="10715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7" imgW="927100" imgH="520700" progId="Equation.DSMT4">
                  <p:embed/>
                </p:oleObj>
              </mc:Choice>
              <mc:Fallback>
                <p:oleObj name="Equation" r:id="rId7" imgW="927100" imgH="520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500563"/>
                        <a:ext cx="10715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209925" y="5032375"/>
          <a:ext cx="5648325" cy="1611314"/>
        </p:xfrm>
        <a:graphic>
          <a:graphicData uri="http://schemas.openxmlformats.org/drawingml/2006/table">
            <a:tbl>
              <a:tblPr/>
              <a:tblGrid>
                <a:gridCol w="1639888"/>
                <a:gridCol w="2109787"/>
                <a:gridCol w="189865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Vrsta mašine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Brzina deformisanja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[mm/s]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hr-H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 deformacije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Hidraulične prese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Mehaničke prese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Čekići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69" name="Object 11"/>
          <p:cNvGraphicFramePr>
            <a:graphicFrameLocks noChangeAspect="1"/>
          </p:cNvGraphicFramePr>
          <p:nvPr/>
        </p:nvGraphicFramePr>
        <p:xfrm>
          <a:off x="7626350" y="52466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9" imgW="393529" imgH="279279" progId="Equation.DSMT4">
                  <p:embed/>
                </p:oleObj>
              </mc:Choice>
              <mc:Fallback>
                <p:oleObj name="Equation" r:id="rId9" imgW="393529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52466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70" name="Picture 12" descr="Dijagram brz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00125"/>
            <a:ext cx="314325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71500" y="1214438"/>
            <a:ext cx="87153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sl-SI" altLang="sr-Latn-RS">
                <a:cs typeface="Times New Roman" panose="02020603050405020304" pitchFamily="18" charset="0"/>
              </a:rPr>
              <a:t>Prema </a:t>
            </a:r>
            <a:r>
              <a:rPr lang="sl-SI" altLang="sr-Latn-RS" b="1" i="1">
                <a:cs typeface="Times New Roman" panose="02020603050405020304" pitchFamily="18" charset="0"/>
              </a:rPr>
              <a:t>brzini deformisanja</a:t>
            </a:r>
            <a:r>
              <a:rPr lang="sl-SI" altLang="sr-Latn-RS">
                <a:cs typeface="Times New Roman" panose="02020603050405020304" pitchFamily="18" charset="0"/>
              </a:rPr>
              <a:t> postoje tri vrste deformisanja:</a:t>
            </a:r>
            <a:endParaRPr lang="en-US" altLang="sr-Latn-RS"/>
          </a:p>
          <a:p>
            <a:pPr algn="just">
              <a:spcBef>
                <a:spcPts val="1200"/>
              </a:spcBef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sl-SI" altLang="sr-Latn-RS">
                <a:cs typeface="Times New Roman" panose="02020603050405020304" pitchFamily="18" charset="0"/>
              </a:rPr>
              <a:t>Superplastično</a:t>
            </a:r>
            <a:r>
              <a:rPr lang="en-US" altLang="sr-Latn-RS">
                <a:cs typeface="Times New Roman" panose="02020603050405020304" pitchFamily="18" charset="0"/>
              </a:rPr>
              <a:t> 	</a:t>
            </a:r>
            <a:r>
              <a:rPr lang="sl-SI" altLang="sr-Latn-RS">
                <a:cs typeface="Times New Roman" panose="02020603050405020304" pitchFamily="18" charset="0"/>
              </a:rPr>
              <a:t>10</a:t>
            </a:r>
            <a:r>
              <a:rPr lang="sl-SI" altLang="sr-Latn-RS" baseline="30000">
                <a:cs typeface="Times New Roman" panose="02020603050405020304" pitchFamily="18" charset="0"/>
              </a:rPr>
              <a:t>-5</a:t>
            </a:r>
            <a:r>
              <a:rPr lang="sl-SI" altLang="sr-Latn-RS">
                <a:cs typeface="Times New Roman" panose="02020603050405020304" pitchFamily="18" charset="0"/>
              </a:rPr>
              <a:t> i 10</a:t>
            </a:r>
            <a:r>
              <a:rPr lang="sl-SI" altLang="sr-Latn-RS" baseline="30000">
                <a:cs typeface="Times New Roman" panose="02020603050405020304" pitchFamily="18" charset="0"/>
              </a:rPr>
              <a:t>-2</a:t>
            </a:r>
            <a:r>
              <a:rPr lang="sl-SI" altLang="sr-Latn-RS">
                <a:cs typeface="Times New Roman" panose="02020603050405020304" pitchFamily="18" charset="0"/>
              </a:rPr>
              <a:t> sec</a:t>
            </a:r>
            <a:r>
              <a:rPr lang="sl-SI" altLang="sr-Latn-RS" baseline="30000">
                <a:cs typeface="Times New Roman" panose="02020603050405020304" pitchFamily="18" charset="0"/>
              </a:rPr>
              <a:t>-1</a:t>
            </a:r>
            <a:endParaRPr lang="en-US" altLang="sr-Latn-RS"/>
          </a:p>
          <a:p>
            <a:pPr algn="just">
              <a:buFontTx/>
              <a:buChar char="•"/>
            </a:pPr>
            <a:r>
              <a:rPr lang="en-US" altLang="sr-Latn-RS"/>
              <a:t> </a:t>
            </a:r>
            <a:r>
              <a:rPr lang="sl-SI" altLang="sr-Latn-RS"/>
              <a:t>Kvazistatično</a:t>
            </a: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sr-Latn-CS" altLang="sr-Latn-RS">
                <a:cs typeface="Times New Roman" panose="02020603050405020304" pitchFamily="18" charset="0"/>
              </a:rPr>
              <a:t>	</a:t>
            </a:r>
            <a:r>
              <a:rPr lang="sl-SI" altLang="sr-Latn-RS">
                <a:cs typeface="Times New Roman" panose="02020603050405020304" pitchFamily="18" charset="0"/>
              </a:rPr>
              <a:t>10</a:t>
            </a:r>
            <a:r>
              <a:rPr lang="sl-SI" altLang="sr-Latn-RS" baseline="30000">
                <a:cs typeface="Times New Roman" panose="02020603050405020304" pitchFamily="18" charset="0"/>
              </a:rPr>
              <a:t>-2</a:t>
            </a:r>
            <a:r>
              <a:rPr lang="sl-SI" altLang="sr-Latn-RS">
                <a:cs typeface="Times New Roman" panose="02020603050405020304" pitchFamily="18" charset="0"/>
              </a:rPr>
              <a:t> do 10</a:t>
            </a:r>
            <a:r>
              <a:rPr lang="sl-SI" altLang="sr-Latn-RS" baseline="30000">
                <a:cs typeface="Times New Roman" panose="02020603050405020304" pitchFamily="18" charset="0"/>
              </a:rPr>
              <a:t>2</a:t>
            </a:r>
            <a:r>
              <a:rPr lang="sl-SI" altLang="sr-Latn-RS">
                <a:cs typeface="Times New Roman" panose="02020603050405020304" pitchFamily="18" charset="0"/>
              </a:rPr>
              <a:t> sec</a:t>
            </a:r>
            <a:r>
              <a:rPr lang="sl-SI" altLang="sr-Latn-RS" baseline="30000">
                <a:cs typeface="Times New Roman" panose="02020603050405020304" pitchFamily="18" charset="0"/>
              </a:rPr>
              <a:t>-1</a:t>
            </a:r>
            <a:endParaRPr lang="en-US" altLang="sr-Latn-RS"/>
          </a:p>
          <a:p>
            <a:pPr algn="just">
              <a:buFontTx/>
              <a:buChar char="•"/>
            </a:pPr>
            <a:r>
              <a:rPr lang="en-US" altLang="sr-Latn-RS">
                <a:cs typeface="Times New Roman" panose="02020603050405020304" pitchFamily="18" charset="0"/>
              </a:rPr>
              <a:t> </a:t>
            </a:r>
            <a:r>
              <a:rPr lang="sl-SI" altLang="sr-Latn-RS">
                <a:cs typeface="Times New Roman" panose="02020603050405020304" pitchFamily="18" charset="0"/>
              </a:rPr>
              <a:t>Visokobrzinsko</a:t>
            </a:r>
            <a:r>
              <a:rPr lang="en-US" altLang="sr-Latn-RS">
                <a:cs typeface="Times New Roman" panose="02020603050405020304" pitchFamily="18" charset="0"/>
              </a:rPr>
              <a:t> 	</a:t>
            </a:r>
            <a:r>
              <a:rPr lang="sl-SI" altLang="sr-Latn-RS">
                <a:cs typeface="Times New Roman" panose="02020603050405020304" pitchFamily="18" charset="0"/>
              </a:rPr>
              <a:t>10</a:t>
            </a:r>
            <a:r>
              <a:rPr lang="en-US" altLang="sr-Latn-RS" baseline="30000">
                <a:cs typeface="Times New Roman" panose="02020603050405020304" pitchFamily="18" charset="0"/>
              </a:rPr>
              <a:t>2</a:t>
            </a:r>
            <a:r>
              <a:rPr lang="sl-SI" altLang="sr-Latn-RS">
                <a:cs typeface="Times New Roman" panose="02020603050405020304" pitchFamily="18" charset="0"/>
              </a:rPr>
              <a:t> sec</a:t>
            </a:r>
            <a:r>
              <a:rPr lang="sl-SI" altLang="sr-Latn-RS" baseline="30000">
                <a:cs typeface="Times New Roman" panose="02020603050405020304" pitchFamily="18" charset="0"/>
              </a:rPr>
              <a:t>-</a:t>
            </a:r>
            <a:r>
              <a:rPr lang="en-US" altLang="sr-Latn-RS" baseline="30000">
                <a:cs typeface="Times New Roman" panose="02020603050405020304" pitchFamily="18" charset="0"/>
              </a:rPr>
              <a:t>1</a:t>
            </a:r>
            <a:r>
              <a:rPr lang="en-US" altLang="sr-Latn-RS">
                <a:cs typeface="Times New Roman" panose="02020603050405020304" pitchFamily="18" charset="0"/>
              </a:rPr>
              <a:t> i vi</a:t>
            </a:r>
            <a:r>
              <a:rPr lang="sr-Latn-CS" altLang="sr-Latn-RS">
                <a:cs typeface="Times New Roman" panose="02020603050405020304" pitchFamily="18" charset="0"/>
              </a:rPr>
              <a:t>še</a:t>
            </a:r>
            <a:endParaRPr lang="en-US" altLang="sr-Latn-RS" baseline="30000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2071688" y="252413"/>
            <a:ext cx="492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2400" b="1"/>
              <a:t>Brzina deformacije - nastavak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43188"/>
            <a:ext cx="266223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9"/>
          <a:stretch>
            <a:fillRect/>
          </a:stretch>
        </p:blipFill>
        <p:spPr bwMode="auto">
          <a:xfrm>
            <a:off x="428625" y="4857750"/>
            <a:ext cx="46164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5"/>
          <a:stretch>
            <a:fillRect/>
          </a:stretch>
        </p:blipFill>
        <p:spPr bwMode="auto">
          <a:xfrm>
            <a:off x="6643688" y="1357313"/>
            <a:ext cx="17430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86313"/>
            <a:ext cx="360045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5077</TotalTime>
  <Words>1105</Words>
  <Application>Microsoft Office PowerPoint</Application>
  <PresentationFormat>On-screen Show (4:3)</PresentationFormat>
  <Paragraphs>202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Franklin Gothic Book</vt:lpstr>
      <vt:lpstr>Perpetua</vt:lpstr>
      <vt:lpstr>Wingdings 2</vt:lpstr>
      <vt:lpstr>Calibri</vt:lpstr>
      <vt:lpstr>Times New Roman</vt:lpstr>
      <vt:lpstr>Symbol</vt:lpstr>
      <vt:lpstr>Wingdings</vt:lpstr>
      <vt:lpstr>Equity</vt:lpstr>
      <vt:lpstr>MathType 6.0 Equation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FTN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Kalupi za injekciono presovanje</dc:title>
  <dc:creator>Mladomir Milutinovic</dc:creator>
  <cp:lastModifiedBy>Mladjo</cp:lastModifiedBy>
  <cp:revision>261</cp:revision>
  <dcterms:created xsi:type="dcterms:W3CDTF">2008-03-19T08:26:20Z</dcterms:created>
  <dcterms:modified xsi:type="dcterms:W3CDTF">2020-03-05T08:10:23Z</dcterms:modified>
</cp:coreProperties>
</file>